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Montserrat"/>
      <p:bold r:id="rId21"/>
      <p:boldItalic r:id="rId22"/>
    </p:embeddedFont>
    <p:embeddedFont>
      <p:font typeface="Barlow"/>
      <p:bold r:id="rId23"/>
      <p:boldItalic r:id="rId24"/>
    </p:embeddedFont>
    <p:embeddedFont>
      <p:font typeface="Alegreya"/>
      <p:bold r:id="rId25"/>
      <p:boldItalic r:id="rId2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GoogleSlidesCustomDataVersion2">
      <go:slidesCustomData xmlns:go="http://customooxmlschemas.google.com/" r:id="rId27" roundtripDataSignature="AMtx7mhWkB+BqNBtOvJYMaH2QgqmJrYzG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Montserrat-boldItalic.fntdata"/><Relationship Id="rId21" Type="http://schemas.openxmlformats.org/officeDocument/2006/relationships/font" Target="fonts/Montserrat-bold.fntdata"/><Relationship Id="rId24" Type="http://schemas.openxmlformats.org/officeDocument/2006/relationships/font" Target="fonts/Barlow-boldItalic.fntdata"/><Relationship Id="rId23" Type="http://schemas.openxmlformats.org/officeDocument/2006/relationships/font" Target="fonts/Barlow-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Alegreya-boldItalic.fntdata"/><Relationship Id="rId25" Type="http://schemas.openxmlformats.org/officeDocument/2006/relationships/font" Target="fonts/Alegreya-bold.fntdata"/><Relationship Id="rId27"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5" name="Google Shape;485;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 name="Shape 11"/>
        <p:cNvGrpSpPr/>
        <p:nvPr/>
      </p:nvGrpSpPr>
      <p:grpSpPr>
        <a:xfrm>
          <a:off x="0" y="0"/>
          <a:ext cx="0" cy="0"/>
          <a:chOff x="0" y="0"/>
          <a:chExt cx="0" cy="0"/>
        </a:xfrm>
      </p:grpSpPr>
      <p:sp>
        <p:nvSpPr>
          <p:cNvPr id="12" name="Google Shape;12;p1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 name="Google Shape;13;p1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4" name="Google Shape;14;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6"/>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1" name="Google Shape;71;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27"/>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27"/>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7" name="Google Shape;77;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1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1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1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1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7" name="Shape 27"/>
        <p:cNvGrpSpPr/>
        <p:nvPr/>
      </p:nvGrpSpPr>
      <p:grpSpPr>
        <a:xfrm>
          <a:off x="0" y="0"/>
          <a:ext cx="0" cy="0"/>
          <a:chOff x="0" y="0"/>
          <a:chExt cx="0" cy="0"/>
        </a:xfrm>
      </p:grpSpPr>
      <p:sp>
        <p:nvSpPr>
          <p:cNvPr id="28" name="Google Shape;28;p20"/>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20"/>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0" name="Google Shape;30;p2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2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1"/>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6" name="Google Shape;36;p21"/>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37" name="Google Shape;37;p2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2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0" name="Shape 40"/>
        <p:cNvGrpSpPr/>
        <p:nvPr/>
      </p:nvGrpSpPr>
      <p:grpSpPr>
        <a:xfrm>
          <a:off x="0" y="0"/>
          <a:ext cx="0" cy="0"/>
          <a:chOff x="0" y="0"/>
          <a:chExt cx="0" cy="0"/>
        </a:xfrm>
      </p:grpSpPr>
      <p:sp>
        <p:nvSpPr>
          <p:cNvPr id="41" name="Google Shape;41;p2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22"/>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3" name="Google Shape;43;p22"/>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4" name="Google Shape;44;p22"/>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5" name="Google Shape;45;p22"/>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6" name="Google Shape;46;p2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2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9" name="Shape 49"/>
        <p:cNvGrpSpPr/>
        <p:nvPr/>
      </p:nvGrpSpPr>
      <p:grpSpPr>
        <a:xfrm>
          <a:off x="0" y="0"/>
          <a:ext cx="0" cy="0"/>
          <a:chOff x="0" y="0"/>
          <a:chExt cx="0" cy="0"/>
        </a:xfrm>
      </p:grpSpPr>
      <p:sp>
        <p:nvSpPr>
          <p:cNvPr id="50" name="Google Shape;50;p2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2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4"/>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4"/>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7" name="Google Shape;57;p24"/>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8" name="Google Shape;58;p2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5"/>
          <p:cNvSpPr/>
          <p:nvPr>
            <p:ph idx="2" type="pic"/>
          </p:nvPr>
        </p:nvSpPr>
        <p:spPr>
          <a:xfrm>
            <a:off x="1792288" y="612775"/>
            <a:ext cx="5486400" cy="4114800"/>
          </a:xfrm>
          <a:prstGeom prst="rect">
            <a:avLst/>
          </a:prstGeom>
          <a:noFill/>
          <a:ln>
            <a:noFill/>
          </a:ln>
        </p:spPr>
      </p:sp>
      <p:sp>
        <p:nvSpPr>
          <p:cNvPr id="64" name="Google Shape;64;p2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5" name="Google Shape;65;p2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 Id="rId4" Type="http://schemas.openxmlformats.org/officeDocument/2006/relationships/image" Target="../media/image29.png"/><Relationship Id="rId5"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29.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9.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6.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9.png"/><Relationship Id="rId4" Type="http://schemas.openxmlformats.org/officeDocument/2006/relationships/image" Target="../media/image27.png"/><Relationship Id="rId5"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13.png"/><Relationship Id="rId5" Type="http://schemas.openxmlformats.org/officeDocument/2006/relationships/image" Target="../media/image20.png"/><Relationship Id="rId6" Type="http://schemas.openxmlformats.org/officeDocument/2006/relationships/image" Target="../media/image9.png"/><Relationship Id="rId7" Type="http://schemas.openxmlformats.org/officeDocument/2006/relationships/image" Target="../media/image1.png"/><Relationship Id="rId8"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0.png"/><Relationship Id="rId4" Type="http://schemas.openxmlformats.org/officeDocument/2006/relationships/image" Target="../media/image25.png"/><Relationship Id="rId11" Type="http://schemas.openxmlformats.org/officeDocument/2006/relationships/image" Target="../media/image19.png"/><Relationship Id="rId10" Type="http://schemas.openxmlformats.org/officeDocument/2006/relationships/image" Target="../media/image29.png"/><Relationship Id="rId9" Type="http://schemas.openxmlformats.org/officeDocument/2006/relationships/image" Target="../media/image14.png"/><Relationship Id="rId5" Type="http://schemas.openxmlformats.org/officeDocument/2006/relationships/image" Target="../media/image22.png"/><Relationship Id="rId6" Type="http://schemas.openxmlformats.org/officeDocument/2006/relationships/image" Target="../media/image28.png"/><Relationship Id="rId7" Type="http://schemas.openxmlformats.org/officeDocument/2006/relationships/image" Target="../media/image31.png"/><Relationship Id="rId8"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29.png"/><Relationship Id="rId5" Type="http://schemas.openxmlformats.org/officeDocument/2006/relationships/image" Target="../media/image1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29.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EEEE1"/>
        </a:solidFill>
      </p:bgPr>
    </p:bg>
    <p:spTree>
      <p:nvGrpSpPr>
        <p:cNvPr id="83" name="Shape 83"/>
        <p:cNvGrpSpPr/>
        <p:nvPr/>
      </p:nvGrpSpPr>
      <p:grpSpPr>
        <a:xfrm>
          <a:off x="0" y="0"/>
          <a:ext cx="0" cy="0"/>
          <a:chOff x="0" y="0"/>
          <a:chExt cx="0" cy="0"/>
        </a:xfrm>
      </p:grpSpPr>
      <p:sp>
        <p:nvSpPr>
          <p:cNvPr id="84" name="Google Shape;84;p1"/>
          <p:cNvSpPr/>
          <p:nvPr/>
        </p:nvSpPr>
        <p:spPr>
          <a:xfrm>
            <a:off x="16142813" y="8843874"/>
            <a:ext cx="2145187" cy="1443126"/>
          </a:xfrm>
          <a:custGeom>
            <a:rect b="b" l="l" r="r" t="t"/>
            <a:pathLst>
              <a:path extrusionOk="0" h="1443126" w="2145187">
                <a:moveTo>
                  <a:pt x="0" y="0"/>
                </a:moveTo>
                <a:lnTo>
                  <a:pt x="2145187" y="0"/>
                </a:lnTo>
                <a:lnTo>
                  <a:pt x="2145187" y="1443126"/>
                </a:lnTo>
                <a:lnTo>
                  <a:pt x="0" y="1443126"/>
                </a:lnTo>
                <a:lnTo>
                  <a:pt x="0" y="0"/>
                </a:lnTo>
                <a:close/>
              </a:path>
            </a:pathLst>
          </a:custGeom>
          <a:blipFill rotWithShape="1">
            <a:blip r:embed="rId3">
              <a:alphaModFix/>
            </a:blip>
            <a:stretch>
              <a:fillRect b="0" l="0" r="0" t="0"/>
            </a:stretch>
          </a:blipFill>
          <a:ln>
            <a:noFill/>
          </a:ln>
        </p:spPr>
      </p:sp>
      <p:sp>
        <p:nvSpPr>
          <p:cNvPr id="85" name="Google Shape;85;p1"/>
          <p:cNvSpPr/>
          <p:nvPr/>
        </p:nvSpPr>
        <p:spPr>
          <a:xfrm>
            <a:off x="741307" y="576207"/>
            <a:ext cx="6028346" cy="1519646"/>
          </a:xfrm>
          <a:custGeom>
            <a:rect b="b" l="l" r="r" t="t"/>
            <a:pathLst>
              <a:path extrusionOk="0" h="1519646" w="6028346">
                <a:moveTo>
                  <a:pt x="0" y="0"/>
                </a:moveTo>
                <a:lnTo>
                  <a:pt x="6028347" y="0"/>
                </a:lnTo>
                <a:lnTo>
                  <a:pt x="6028347" y="1519646"/>
                </a:lnTo>
                <a:lnTo>
                  <a:pt x="0" y="1519646"/>
                </a:lnTo>
                <a:lnTo>
                  <a:pt x="0" y="0"/>
                </a:lnTo>
                <a:close/>
              </a:path>
            </a:pathLst>
          </a:custGeom>
          <a:blipFill rotWithShape="1">
            <a:blip r:embed="rId4">
              <a:alphaModFix/>
            </a:blip>
            <a:stretch>
              <a:fillRect b="0" l="0" r="0" t="0"/>
            </a:stretch>
          </a:blipFill>
          <a:ln>
            <a:noFill/>
          </a:ln>
        </p:spPr>
      </p:sp>
      <p:sp>
        <p:nvSpPr>
          <p:cNvPr id="86" name="Google Shape;86;p1"/>
          <p:cNvSpPr/>
          <p:nvPr/>
        </p:nvSpPr>
        <p:spPr>
          <a:xfrm>
            <a:off x="0" y="3537378"/>
            <a:ext cx="6850067" cy="6028059"/>
          </a:xfrm>
          <a:custGeom>
            <a:rect b="b" l="l" r="r" t="t"/>
            <a:pathLst>
              <a:path extrusionOk="0" h="6028059" w="6850067">
                <a:moveTo>
                  <a:pt x="0" y="0"/>
                </a:moveTo>
                <a:lnTo>
                  <a:pt x="6850067" y="0"/>
                </a:lnTo>
                <a:lnTo>
                  <a:pt x="6850067" y="6028059"/>
                </a:lnTo>
                <a:lnTo>
                  <a:pt x="0" y="6028059"/>
                </a:lnTo>
                <a:lnTo>
                  <a:pt x="0" y="0"/>
                </a:lnTo>
                <a:close/>
              </a:path>
            </a:pathLst>
          </a:custGeom>
          <a:blipFill rotWithShape="1">
            <a:blip r:embed="rId5">
              <a:alphaModFix/>
            </a:blip>
            <a:stretch>
              <a:fillRect b="0" l="0" r="0" t="0"/>
            </a:stretch>
          </a:blipFill>
          <a:ln>
            <a:noFill/>
          </a:ln>
        </p:spPr>
      </p:sp>
      <p:sp>
        <p:nvSpPr>
          <p:cNvPr id="87" name="Google Shape;87;p1"/>
          <p:cNvSpPr txBox="1"/>
          <p:nvPr/>
        </p:nvSpPr>
        <p:spPr>
          <a:xfrm>
            <a:off x="7772698" y="1297930"/>
            <a:ext cx="9600605" cy="5567362"/>
          </a:xfrm>
          <a:prstGeom prst="rect">
            <a:avLst/>
          </a:prstGeom>
          <a:noFill/>
          <a:ln>
            <a:noFill/>
          </a:ln>
        </p:spPr>
        <p:txBody>
          <a:bodyPr anchorCtr="0" anchor="t" bIns="0" lIns="0" spcFirstLastPara="1" rIns="0" wrap="square" tIns="0">
            <a:spAutoFit/>
          </a:bodyPr>
          <a:lstStyle/>
          <a:p>
            <a:pPr indent="0" lvl="0" marL="0" marR="0" rtl="0" algn="l">
              <a:lnSpc>
                <a:spcPct val="124780"/>
              </a:lnSpc>
              <a:spcBef>
                <a:spcPts val="0"/>
              </a:spcBef>
              <a:spcAft>
                <a:spcPts val="0"/>
              </a:spcAft>
              <a:buNone/>
            </a:pPr>
            <a:r>
              <a:rPr b="1" i="0" lang="en-US" sz="7062" u="none" cap="none" strike="noStrike">
                <a:solidFill>
                  <a:srgbClr val="405449"/>
                </a:solidFill>
                <a:latin typeface="Arial"/>
                <a:ea typeface="Arial"/>
                <a:cs typeface="Arial"/>
                <a:sym typeface="Arial"/>
              </a:rPr>
              <a:t>GIST: Grassroots Level Institutions Strengthening and Transformation for Climate Action</a:t>
            </a:r>
            <a:endParaRPr/>
          </a:p>
        </p:txBody>
      </p:sp>
      <p:sp>
        <p:nvSpPr>
          <p:cNvPr id="88" name="Google Shape;88;p1"/>
          <p:cNvSpPr txBox="1"/>
          <p:nvPr/>
        </p:nvSpPr>
        <p:spPr>
          <a:xfrm>
            <a:off x="7772698" y="7706320"/>
            <a:ext cx="9600600" cy="1090800"/>
          </a:xfrm>
          <a:prstGeom prst="rect">
            <a:avLst/>
          </a:prstGeom>
          <a:noFill/>
          <a:ln>
            <a:noFill/>
          </a:ln>
        </p:spPr>
        <p:txBody>
          <a:bodyPr anchorCtr="0" anchor="t" bIns="0" lIns="0" spcFirstLastPara="1" rIns="0" wrap="square" tIns="0">
            <a:spAutoFit/>
          </a:bodyPr>
          <a:lstStyle/>
          <a:p>
            <a:pPr indent="0" lvl="0" marL="0" marR="0" rtl="0" algn="l">
              <a:lnSpc>
                <a:spcPct val="162541"/>
              </a:lnSpc>
              <a:spcBef>
                <a:spcPts val="0"/>
              </a:spcBef>
              <a:spcAft>
                <a:spcPts val="0"/>
              </a:spcAft>
              <a:buNone/>
            </a:pPr>
            <a:r>
              <a:rPr b="0" i="0" lang="en-US" sz="2699" u="none" cap="none" strike="noStrike">
                <a:solidFill>
                  <a:srgbClr val="405449"/>
                </a:solidFill>
                <a:latin typeface="Arial"/>
                <a:ea typeface="Arial"/>
                <a:cs typeface="Arial"/>
                <a:sym typeface="Arial"/>
              </a:rPr>
              <a:t>Empowering communities to lead sustainable development and climate action.</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EEEE1"/>
        </a:solidFill>
      </p:bgPr>
    </p:bg>
    <p:spTree>
      <p:nvGrpSpPr>
        <p:cNvPr id="294" name="Shape 294"/>
        <p:cNvGrpSpPr/>
        <p:nvPr/>
      </p:nvGrpSpPr>
      <p:grpSpPr>
        <a:xfrm>
          <a:off x="0" y="0"/>
          <a:ext cx="0" cy="0"/>
          <a:chOff x="0" y="0"/>
          <a:chExt cx="0" cy="0"/>
        </a:xfrm>
      </p:grpSpPr>
      <p:sp>
        <p:nvSpPr>
          <p:cNvPr id="295" name="Google Shape;295;p10"/>
          <p:cNvSpPr/>
          <p:nvPr/>
        </p:nvSpPr>
        <p:spPr>
          <a:xfrm>
            <a:off x="11507938" y="593970"/>
            <a:ext cx="6028346" cy="1519646"/>
          </a:xfrm>
          <a:custGeom>
            <a:rect b="b" l="l" r="r" t="t"/>
            <a:pathLst>
              <a:path extrusionOk="0" h="1519646" w="6028346">
                <a:moveTo>
                  <a:pt x="0" y="0"/>
                </a:moveTo>
                <a:lnTo>
                  <a:pt x="6028346" y="0"/>
                </a:lnTo>
                <a:lnTo>
                  <a:pt x="6028346" y="1519645"/>
                </a:lnTo>
                <a:lnTo>
                  <a:pt x="0" y="1519645"/>
                </a:lnTo>
                <a:lnTo>
                  <a:pt x="0" y="0"/>
                </a:lnTo>
                <a:close/>
              </a:path>
            </a:pathLst>
          </a:custGeom>
          <a:blipFill rotWithShape="1">
            <a:blip r:embed="rId3">
              <a:alphaModFix/>
            </a:blip>
            <a:stretch>
              <a:fillRect b="0" l="0" r="0" t="0"/>
            </a:stretch>
          </a:blipFill>
          <a:ln>
            <a:noFill/>
          </a:ln>
        </p:spPr>
      </p:sp>
      <p:grpSp>
        <p:nvGrpSpPr>
          <p:cNvPr id="296" name="Google Shape;296;p10"/>
          <p:cNvGrpSpPr/>
          <p:nvPr/>
        </p:nvGrpSpPr>
        <p:grpSpPr>
          <a:xfrm>
            <a:off x="476525" y="2373050"/>
            <a:ext cx="9436303" cy="7684048"/>
            <a:chOff x="0" y="-28575"/>
            <a:chExt cx="2485265" cy="1713965"/>
          </a:xfrm>
        </p:grpSpPr>
        <p:sp>
          <p:nvSpPr>
            <p:cNvPr id="297" name="Google Shape;297;p10"/>
            <p:cNvSpPr/>
            <p:nvPr/>
          </p:nvSpPr>
          <p:spPr>
            <a:xfrm>
              <a:off x="0" y="0"/>
              <a:ext cx="2485265" cy="1685390"/>
            </a:xfrm>
            <a:custGeom>
              <a:rect b="b" l="l" r="r" t="t"/>
              <a:pathLst>
                <a:path extrusionOk="0" h="1685390" w="2485265">
                  <a:moveTo>
                    <a:pt x="41843" y="0"/>
                  </a:moveTo>
                  <a:lnTo>
                    <a:pt x="2443422" y="0"/>
                  </a:lnTo>
                  <a:cubicBezTo>
                    <a:pt x="2454519" y="0"/>
                    <a:pt x="2465162" y="4408"/>
                    <a:pt x="2473009" y="12255"/>
                  </a:cubicBezTo>
                  <a:cubicBezTo>
                    <a:pt x="2480856" y="20102"/>
                    <a:pt x="2485265" y="30745"/>
                    <a:pt x="2485265" y="41843"/>
                  </a:cubicBezTo>
                  <a:lnTo>
                    <a:pt x="2485265" y="1643548"/>
                  </a:lnTo>
                  <a:cubicBezTo>
                    <a:pt x="2485265" y="1654645"/>
                    <a:pt x="2480856" y="1665288"/>
                    <a:pt x="2473009" y="1673135"/>
                  </a:cubicBezTo>
                  <a:cubicBezTo>
                    <a:pt x="2465162" y="1680982"/>
                    <a:pt x="2454519" y="1685390"/>
                    <a:pt x="2443422" y="1685390"/>
                  </a:cubicBezTo>
                  <a:lnTo>
                    <a:pt x="41843" y="1685390"/>
                  </a:lnTo>
                  <a:cubicBezTo>
                    <a:pt x="30745" y="1685390"/>
                    <a:pt x="20102" y="1680982"/>
                    <a:pt x="12255" y="1673135"/>
                  </a:cubicBezTo>
                  <a:cubicBezTo>
                    <a:pt x="4408" y="1665288"/>
                    <a:pt x="0" y="1654645"/>
                    <a:pt x="0" y="1643548"/>
                  </a:cubicBezTo>
                  <a:lnTo>
                    <a:pt x="0" y="41843"/>
                  </a:lnTo>
                  <a:cubicBezTo>
                    <a:pt x="0" y="30745"/>
                    <a:pt x="4408" y="20102"/>
                    <a:pt x="12255" y="12255"/>
                  </a:cubicBezTo>
                  <a:cubicBezTo>
                    <a:pt x="20102" y="4408"/>
                    <a:pt x="30745" y="0"/>
                    <a:pt x="41843" y="0"/>
                  </a:cubicBezTo>
                  <a:close/>
                </a:path>
              </a:pathLst>
            </a:custGeom>
            <a:solidFill>
              <a:srgbClr val="85C5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10"/>
            <p:cNvSpPr txBox="1"/>
            <p:nvPr/>
          </p:nvSpPr>
          <p:spPr>
            <a:xfrm>
              <a:off x="0" y="-28575"/>
              <a:ext cx="2485265" cy="1713965"/>
            </a:xfrm>
            <a:prstGeom prst="rect">
              <a:avLst/>
            </a:prstGeom>
            <a:noFill/>
            <a:ln>
              <a:noFill/>
            </a:ln>
          </p:spPr>
          <p:txBody>
            <a:bodyPr anchorCtr="0" anchor="ctr" bIns="50800" lIns="50800" spcFirstLastPara="1" rIns="50800" wrap="square" tIns="50800">
              <a:noAutofit/>
            </a:bodyPr>
            <a:lstStyle/>
            <a:p>
              <a:pPr indent="0" lvl="0" marL="0" marR="0" rtl="0" algn="ctr">
                <a:lnSpc>
                  <a:spcPct val="127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99" name="Google Shape;299;p10"/>
          <p:cNvSpPr/>
          <p:nvPr/>
        </p:nvSpPr>
        <p:spPr>
          <a:xfrm>
            <a:off x="10757580" y="2481542"/>
            <a:ext cx="6778705" cy="6041521"/>
          </a:xfrm>
          <a:custGeom>
            <a:rect b="b" l="l" r="r" t="t"/>
            <a:pathLst>
              <a:path extrusionOk="0" h="6041521" w="6778705">
                <a:moveTo>
                  <a:pt x="0" y="0"/>
                </a:moveTo>
                <a:lnTo>
                  <a:pt x="6778704" y="0"/>
                </a:lnTo>
                <a:lnTo>
                  <a:pt x="6778704" y="6041521"/>
                </a:lnTo>
                <a:lnTo>
                  <a:pt x="0" y="6041521"/>
                </a:lnTo>
                <a:lnTo>
                  <a:pt x="0" y="0"/>
                </a:lnTo>
                <a:close/>
              </a:path>
            </a:pathLst>
          </a:custGeom>
          <a:blipFill rotWithShape="1">
            <a:blip r:embed="rId4">
              <a:alphaModFix/>
            </a:blip>
            <a:stretch>
              <a:fillRect b="0" l="0" r="0" t="0"/>
            </a:stretch>
          </a:blipFill>
          <a:ln>
            <a:noFill/>
          </a:ln>
        </p:spPr>
      </p:sp>
      <p:sp>
        <p:nvSpPr>
          <p:cNvPr id="300" name="Google Shape;300;p10"/>
          <p:cNvSpPr txBox="1"/>
          <p:nvPr/>
        </p:nvSpPr>
        <p:spPr>
          <a:xfrm>
            <a:off x="0" y="508245"/>
            <a:ext cx="10389268" cy="1606310"/>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1" i="0" lang="en-US" sz="4634" u="none" cap="none" strike="noStrike">
                <a:solidFill>
                  <a:srgbClr val="405449"/>
                </a:solidFill>
                <a:latin typeface="Barlow"/>
                <a:ea typeface="Barlow"/>
                <a:cs typeface="Barlow"/>
                <a:sym typeface="Barlow"/>
              </a:rPr>
              <a:t> Planning for identifying, protecting, and regenerating Commons</a:t>
            </a:r>
            <a:endParaRPr/>
          </a:p>
        </p:txBody>
      </p:sp>
      <p:sp>
        <p:nvSpPr>
          <p:cNvPr id="301" name="Google Shape;301;p10"/>
          <p:cNvSpPr txBox="1"/>
          <p:nvPr/>
        </p:nvSpPr>
        <p:spPr>
          <a:xfrm>
            <a:off x="894248" y="2665029"/>
            <a:ext cx="8600771" cy="6003668"/>
          </a:xfrm>
          <a:prstGeom prst="rect">
            <a:avLst/>
          </a:prstGeom>
          <a:noFill/>
          <a:ln>
            <a:noFill/>
          </a:ln>
        </p:spPr>
        <p:txBody>
          <a:bodyPr anchorCtr="0" anchor="t" bIns="0" lIns="0" spcFirstLastPara="1" rIns="0" wrap="square" tIns="0">
            <a:spAutoFit/>
          </a:bodyPr>
          <a:lstStyle/>
          <a:p>
            <a:pPr indent="0" lvl="0" marL="0" marR="0" rtl="0" algn="just">
              <a:lnSpc>
                <a:spcPct val="107994"/>
              </a:lnSpc>
              <a:spcBef>
                <a:spcPts val="0"/>
              </a:spcBef>
              <a:spcAft>
                <a:spcPts val="0"/>
              </a:spcAft>
              <a:buNone/>
            </a:pPr>
            <a:r>
              <a:rPr b="1" i="0" lang="en-US" sz="2802" u="none" cap="none" strike="noStrike">
                <a:solidFill>
                  <a:srgbClr val="000000"/>
                </a:solidFill>
                <a:latin typeface="Arial"/>
                <a:ea typeface="Arial"/>
                <a:cs typeface="Arial"/>
                <a:sym typeface="Arial"/>
              </a:rPr>
              <a:t>Protecting commons at the village level is crucial for sustaining rural livelihoods and promoting environmental stewardship. Commons, such as grazing lands, forests, water bodies, and community resources, provide essential services like fodder, fuel, water, and agricultural inputs to local communities. They are often a lifeline for marginalized groups who rely on these shared resources for survival. By ensuring the protection and sustainable management of commons, villages can prevent resource depletion, reduce conflicts, and foster equitable access for all. Moreover, preserving these areas contributes to biodiversity conservation, supports climate resilience, and strengthens community cohesion, promoting long-term socio-economic well-being.</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EEEE1"/>
        </a:solidFill>
      </p:bgPr>
    </p:bg>
    <p:spTree>
      <p:nvGrpSpPr>
        <p:cNvPr id="305" name="Shape 305"/>
        <p:cNvGrpSpPr/>
        <p:nvPr/>
      </p:nvGrpSpPr>
      <p:grpSpPr>
        <a:xfrm>
          <a:off x="0" y="0"/>
          <a:ext cx="0" cy="0"/>
          <a:chOff x="0" y="0"/>
          <a:chExt cx="0" cy="0"/>
        </a:xfrm>
      </p:grpSpPr>
      <p:sp>
        <p:nvSpPr>
          <p:cNvPr id="306" name="Google Shape;306;p11"/>
          <p:cNvSpPr/>
          <p:nvPr/>
        </p:nvSpPr>
        <p:spPr>
          <a:xfrm>
            <a:off x="338784" y="330200"/>
            <a:ext cx="17456372" cy="878396"/>
          </a:xfrm>
          <a:custGeom>
            <a:rect b="b" l="l" r="r" t="t"/>
            <a:pathLst>
              <a:path extrusionOk="0" h="1171194" w="23275162">
                <a:moveTo>
                  <a:pt x="0" y="0"/>
                </a:moveTo>
                <a:lnTo>
                  <a:pt x="23275162" y="0"/>
                </a:lnTo>
                <a:lnTo>
                  <a:pt x="23275162" y="1171194"/>
                </a:lnTo>
                <a:lnTo>
                  <a:pt x="0" y="1171194"/>
                </a:lnTo>
                <a:close/>
              </a:path>
            </a:pathLst>
          </a:custGeom>
          <a:solidFill>
            <a:srgbClr val="008000"/>
          </a:solidFill>
          <a:ln>
            <a:noFill/>
          </a:ln>
        </p:spPr>
      </p:sp>
      <p:grpSp>
        <p:nvGrpSpPr>
          <p:cNvPr id="307" name="Google Shape;307;p11"/>
          <p:cNvGrpSpPr/>
          <p:nvPr/>
        </p:nvGrpSpPr>
        <p:grpSpPr>
          <a:xfrm>
            <a:off x="322909" y="1415613"/>
            <a:ext cx="3204115" cy="556450"/>
            <a:chOff x="-2159" y="0"/>
            <a:chExt cx="4272153" cy="741934"/>
          </a:xfrm>
        </p:grpSpPr>
        <p:sp>
          <p:nvSpPr>
            <p:cNvPr id="308" name="Google Shape;308;p11"/>
            <p:cNvSpPr/>
            <p:nvPr/>
          </p:nvSpPr>
          <p:spPr>
            <a:xfrm>
              <a:off x="25400" y="25400"/>
              <a:ext cx="4219194" cy="691134"/>
            </a:xfrm>
            <a:custGeom>
              <a:rect b="b" l="l" r="r" t="t"/>
              <a:pathLst>
                <a:path extrusionOk="0" h="691134" w="4219194">
                  <a:moveTo>
                    <a:pt x="0" y="0"/>
                  </a:moveTo>
                  <a:lnTo>
                    <a:pt x="3857752" y="0"/>
                  </a:lnTo>
                  <a:lnTo>
                    <a:pt x="4219194" y="345567"/>
                  </a:lnTo>
                  <a:lnTo>
                    <a:pt x="3857752" y="691134"/>
                  </a:lnTo>
                  <a:lnTo>
                    <a:pt x="0" y="691134"/>
                  </a:lnTo>
                  <a:lnTo>
                    <a:pt x="361442" y="345567"/>
                  </a:lnTo>
                  <a:close/>
                </a:path>
              </a:pathLst>
            </a:custGeom>
            <a:solidFill>
              <a:srgbClr val="008000">
                <a:alpha val="89019"/>
              </a:srgbClr>
            </a:solidFill>
            <a:ln>
              <a:noFill/>
            </a:ln>
          </p:spPr>
        </p:sp>
        <p:sp>
          <p:nvSpPr>
            <p:cNvPr id="309" name="Google Shape;309;p11"/>
            <p:cNvSpPr/>
            <p:nvPr/>
          </p:nvSpPr>
          <p:spPr>
            <a:xfrm>
              <a:off x="-2159" y="0"/>
              <a:ext cx="4272153" cy="741934"/>
            </a:xfrm>
            <a:custGeom>
              <a:rect b="b" l="l" r="r" t="t"/>
              <a:pathLst>
                <a:path extrusionOk="0" h="741934" w="4272153">
                  <a:moveTo>
                    <a:pt x="27559" y="0"/>
                  </a:moveTo>
                  <a:lnTo>
                    <a:pt x="3885311" y="0"/>
                  </a:lnTo>
                  <a:cubicBezTo>
                    <a:pt x="3891788" y="0"/>
                    <a:pt x="3898138" y="2540"/>
                    <a:pt x="3902837" y="6985"/>
                  </a:cubicBezTo>
                  <a:lnTo>
                    <a:pt x="4264279" y="352679"/>
                  </a:lnTo>
                  <a:cubicBezTo>
                    <a:pt x="4269232" y="357505"/>
                    <a:pt x="4272153" y="364109"/>
                    <a:pt x="4272153" y="371094"/>
                  </a:cubicBezTo>
                  <a:cubicBezTo>
                    <a:pt x="4272153" y="378079"/>
                    <a:pt x="4269359" y="384683"/>
                    <a:pt x="4264279" y="389509"/>
                  </a:cubicBezTo>
                  <a:lnTo>
                    <a:pt x="3902964" y="734949"/>
                  </a:lnTo>
                  <a:cubicBezTo>
                    <a:pt x="3898265" y="739521"/>
                    <a:pt x="3891915" y="741934"/>
                    <a:pt x="3885438" y="741934"/>
                  </a:cubicBezTo>
                  <a:lnTo>
                    <a:pt x="27559" y="741934"/>
                  </a:lnTo>
                  <a:cubicBezTo>
                    <a:pt x="17145" y="741934"/>
                    <a:pt x="7874" y="735584"/>
                    <a:pt x="3937" y="725932"/>
                  </a:cubicBezTo>
                  <a:cubicBezTo>
                    <a:pt x="0" y="716280"/>
                    <a:pt x="2413" y="705231"/>
                    <a:pt x="9906" y="698119"/>
                  </a:cubicBezTo>
                  <a:lnTo>
                    <a:pt x="371348" y="352679"/>
                  </a:lnTo>
                  <a:lnTo>
                    <a:pt x="388874" y="371094"/>
                  </a:lnTo>
                  <a:lnTo>
                    <a:pt x="371348" y="389509"/>
                  </a:lnTo>
                  <a:lnTo>
                    <a:pt x="10033" y="43815"/>
                  </a:lnTo>
                  <a:cubicBezTo>
                    <a:pt x="2540" y="36576"/>
                    <a:pt x="127" y="25527"/>
                    <a:pt x="3937" y="16002"/>
                  </a:cubicBezTo>
                  <a:cubicBezTo>
                    <a:pt x="7747" y="6477"/>
                    <a:pt x="17145" y="0"/>
                    <a:pt x="27559" y="0"/>
                  </a:cubicBezTo>
                  <a:moveTo>
                    <a:pt x="27559" y="50800"/>
                  </a:moveTo>
                  <a:lnTo>
                    <a:pt x="27559" y="25400"/>
                  </a:lnTo>
                  <a:lnTo>
                    <a:pt x="45085" y="6985"/>
                  </a:lnTo>
                  <a:lnTo>
                    <a:pt x="406527" y="352679"/>
                  </a:lnTo>
                  <a:cubicBezTo>
                    <a:pt x="411480" y="357505"/>
                    <a:pt x="414401" y="364109"/>
                    <a:pt x="414401" y="371094"/>
                  </a:cubicBezTo>
                  <a:cubicBezTo>
                    <a:pt x="414401" y="378079"/>
                    <a:pt x="411607" y="384683"/>
                    <a:pt x="406527" y="389509"/>
                  </a:cubicBezTo>
                  <a:lnTo>
                    <a:pt x="45085" y="734949"/>
                  </a:lnTo>
                  <a:lnTo>
                    <a:pt x="27559" y="716661"/>
                  </a:lnTo>
                  <a:lnTo>
                    <a:pt x="27559" y="691261"/>
                  </a:lnTo>
                  <a:lnTo>
                    <a:pt x="3885311" y="691261"/>
                  </a:lnTo>
                  <a:lnTo>
                    <a:pt x="3885311" y="716661"/>
                  </a:lnTo>
                  <a:lnTo>
                    <a:pt x="3867785" y="698246"/>
                  </a:lnTo>
                  <a:lnTo>
                    <a:pt x="4229227" y="352679"/>
                  </a:lnTo>
                  <a:lnTo>
                    <a:pt x="4246753" y="371094"/>
                  </a:lnTo>
                  <a:lnTo>
                    <a:pt x="4229227" y="389509"/>
                  </a:lnTo>
                  <a:lnTo>
                    <a:pt x="3867785" y="43815"/>
                  </a:lnTo>
                  <a:lnTo>
                    <a:pt x="3885311" y="25400"/>
                  </a:lnTo>
                  <a:lnTo>
                    <a:pt x="3885311" y="50800"/>
                  </a:lnTo>
                  <a:lnTo>
                    <a:pt x="27559" y="50800"/>
                  </a:lnTo>
                  <a:close/>
                </a:path>
              </a:pathLst>
            </a:custGeom>
            <a:solidFill>
              <a:srgbClr val="008000">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0" name="Google Shape;310;p11"/>
          <p:cNvSpPr txBox="1"/>
          <p:nvPr/>
        </p:nvSpPr>
        <p:spPr>
          <a:xfrm>
            <a:off x="662016" y="1447425"/>
            <a:ext cx="2518000" cy="464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1800" u="none" cap="none" strike="noStrike">
                <a:solidFill>
                  <a:srgbClr val="FFFFFF"/>
                </a:solidFill>
                <a:latin typeface="Arial"/>
                <a:ea typeface="Arial"/>
                <a:cs typeface="Arial"/>
                <a:sym typeface="Arial"/>
              </a:rPr>
              <a:t>Inputs</a:t>
            </a:r>
            <a:endParaRPr/>
          </a:p>
        </p:txBody>
      </p:sp>
      <p:grpSp>
        <p:nvGrpSpPr>
          <p:cNvPr id="311" name="Google Shape;311;p11"/>
          <p:cNvGrpSpPr/>
          <p:nvPr/>
        </p:nvGrpSpPr>
        <p:grpSpPr>
          <a:xfrm>
            <a:off x="332783" y="2111471"/>
            <a:ext cx="3202496" cy="7800595"/>
            <a:chOff x="0" y="0"/>
            <a:chExt cx="4269994" cy="10400792"/>
          </a:xfrm>
        </p:grpSpPr>
        <p:sp>
          <p:nvSpPr>
            <p:cNvPr id="312" name="Google Shape;312;p11"/>
            <p:cNvSpPr/>
            <p:nvPr/>
          </p:nvSpPr>
          <p:spPr>
            <a:xfrm>
              <a:off x="25400" y="25400"/>
              <a:ext cx="4219194" cy="10349992"/>
            </a:xfrm>
            <a:custGeom>
              <a:rect b="b" l="l" r="r" t="t"/>
              <a:pathLst>
                <a:path extrusionOk="0" h="10349992" w="4219194">
                  <a:moveTo>
                    <a:pt x="0" y="707009"/>
                  </a:moveTo>
                  <a:cubicBezTo>
                    <a:pt x="0" y="316484"/>
                    <a:pt x="314833" y="0"/>
                    <a:pt x="703199" y="0"/>
                  </a:cubicBezTo>
                  <a:lnTo>
                    <a:pt x="3515995" y="0"/>
                  </a:lnTo>
                  <a:cubicBezTo>
                    <a:pt x="3904361" y="0"/>
                    <a:pt x="4219194" y="316484"/>
                    <a:pt x="4219194" y="707009"/>
                  </a:cubicBezTo>
                  <a:lnTo>
                    <a:pt x="4219194" y="9642983"/>
                  </a:lnTo>
                  <a:cubicBezTo>
                    <a:pt x="4219194" y="10033381"/>
                    <a:pt x="3904361" y="10349992"/>
                    <a:pt x="3515995" y="10349992"/>
                  </a:cubicBezTo>
                  <a:lnTo>
                    <a:pt x="703199" y="10349992"/>
                  </a:lnTo>
                  <a:cubicBezTo>
                    <a:pt x="314833" y="10349992"/>
                    <a:pt x="0" y="10033508"/>
                    <a:pt x="0" y="9642983"/>
                  </a:cubicBezTo>
                  <a:close/>
                </a:path>
              </a:pathLst>
            </a:custGeom>
            <a:solidFill>
              <a:srgbClr val="BEDEB9">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3" name="Google Shape;313;p11"/>
            <p:cNvSpPr/>
            <p:nvPr/>
          </p:nvSpPr>
          <p:spPr>
            <a:xfrm>
              <a:off x="0" y="0"/>
              <a:ext cx="4269994" cy="10400792"/>
            </a:xfrm>
            <a:custGeom>
              <a:rect b="b" l="l" r="r" t="t"/>
              <a:pathLst>
                <a:path extrusionOk="0" h="10400792" w="4269994">
                  <a:moveTo>
                    <a:pt x="0" y="732409"/>
                  </a:moveTo>
                  <a:cubicBezTo>
                    <a:pt x="0" y="328041"/>
                    <a:pt x="326136" y="0"/>
                    <a:pt x="728599" y="0"/>
                  </a:cubicBezTo>
                  <a:lnTo>
                    <a:pt x="3541395" y="0"/>
                  </a:lnTo>
                  <a:lnTo>
                    <a:pt x="3541395" y="25400"/>
                  </a:lnTo>
                  <a:lnTo>
                    <a:pt x="3541395" y="0"/>
                  </a:lnTo>
                  <a:lnTo>
                    <a:pt x="3541395" y="25400"/>
                  </a:lnTo>
                  <a:lnTo>
                    <a:pt x="3541395" y="0"/>
                  </a:lnTo>
                  <a:cubicBezTo>
                    <a:pt x="3943985" y="0"/>
                    <a:pt x="4269994" y="328041"/>
                    <a:pt x="4269994" y="732409"/>
                  </a:cubicBezTo>
                  <a:lnTo>
                    <a:pt x="4244594" y="732409"/>
                  </a:lnTo>
                  <a:lnTo>
                    <a:pt x="4269994" y="732409"/>
                  </a:lnTo>
                  <a:lnTo>
                    <a:pt x="4269994" y="9668383"/>
                  </a:lnTo>
                  <a:lnTo>
                    <a:pt x="4244594" y="9668383"/>
                  </a:lnTo>
                  <a:lnTo>
                    <a:pt x="4269994" y="9668383"/>
                  </a:lnTo>
                  <a:cubicBezTo>
                    <a:pt x="4269994" y="10072751"/>
                    <a:pt x="3943858" y="10400792"/>
                    <a:pt x="3541395" y="10400792"/>
                  </a:cubicBezTo>
                  <a:lnTo>
                    <a:pt x="3541395" y="10375392"/>
                  </a:lnTo>
                  <a:lnTo>
                    <a:pt x="3541395" y="10400792"/>
                  </a:lnTo>
                  <a:lnTo>
                    <a:pt x="728599" y="10400792"/>
                  </a:lnTo>
                  <a:lnTo>
                    <a:pt x="728599" y="10375392"/>
                  </a:lnTo>
                  <a:lnTo>
                    <a:pt x="728599" y="10400792"/>
                  </a:lnTo>
                  <a:cubicBezTo>
                    <a:pt x="326136" y="10400792"/>
                    <a:pt x="0" y="10072751"/>
                    <a:pt x="0" y="9668383"/>
                  </a:cubicBezTo>
                  <a:lnTo>
                    <a:pt x="0" y="732409"/>
                  </a:lnTo>
                  <a:lnTo>
                    <a:pt x="25400" y="732409"/>
                  </a:lnTo>
                  <a:lnTo>
                    <a:pt x="0" y="732409"/>
                  </a:lnTo>
                  <a:moveTo>
                    <a:pt x="50800" y="732409"/>
                  </a:moveTo>
                  <a:lnTo>
                    <a:pt x="50800" y="9668383"/>
                  </a:lnTo>
                  <a:lnTo>
                    <a:pt x="25400" y="9668383"/>
                  </a:lnTo>
                  <a:lnTo>
                    <a:pt x="50800" y="9668383"/>
                  </a:lnTo>
                  <a:cubicBezTo>
                    <a:pt x="50800" y="10044938"/>
                    <a:pt x="354457" y="10349992"/>
                    <a:pt x="728599" y="10349992"/>
                  </a:cubicBezTo>
                  <a:lnTo>
                    <a:pt x="3541395" y="10349992"/>
                  </a:lnTo>
                  <a:cubicBezTo>
                    <a:pt x="3915664" y="10349992"/>
                    <a:pt x="4219194" y="10044938"/>
                    <a:pt x="4219194" y="9668383"/>
                  </a:cubicBezTo>
                  <a:lnTo>
                    <a:pt x="4219194" y="732409"/>
                  </a:lnTo>
                  <a:cubicBezTo>
                    <a:pt x="4219194" y="355854"/>
                    <a:pt x="3915664" y="50800"/>
                    <a:pt x="3541395" y="50800"/>
                  </a:cubicBezTo>
                  <a:lnTo>
                    <a:pt x="728599" y="50800"/>
                  </a:lnTo>
                  <a:lnTo>
                    <a:pt x="728599" y="25400"/>
                  </a:lnTo>
                  <a:lnTo>
                    <a:pt x="728599" y="50800"/>
                  </a:lnTo>
                  <a:cubicBezTo>
                    <a:pt x="354457" y="50800"/>
                    <a:pt x="50800" y="355854"/>
                    <a:pt x="50800" y="732409"/>
                  </a:cubicBezTo>
                  <a:close/>
                </a:path>
              </a:pathLst>
            </a:custGeom>
            <a:solidFill>
              <a:srgbClr val="DEEEE1">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14" name="Google Shape;314;p11"/>
          <p:cNvGrpSpPr/>
          <p:nvPr/>
        </p:nvGrpSpPr>
        <p:grpSpPr>
          <a:xfrm>
            <a:off x="3883161" y="1415613"/>
            <a:ext cx="3204115" cy="556450"/>
            <a:chOff x="-2159" y="0"/>
            <a:chExt cx="4272153" cy="741934"/>
          </a:xfrm>
        </p:grpSpPr>
        <p:sp>
          <p:nvSpPr>
            <p:cNvPr id="315" name="Google Shape;315;p11"/>
            <p:cNvSpPr/>
            <p:nvPr/>
          </p:nvSpPr>
          <p:spPr>
            <a:xfrm>
              <a:off x="25400" y="25400"/>
              <a:ext cx="4219194" cy="691134"/>
            </a:xfrm>
            <a:custGeom>
              <a:rect b="b" l="l" r="r" t="t"/>
              <a:pathLst>
                <a:path extrusionOk="0" h="691134" w="4219194">
                  <a:moveTo>
                    <a:pt x="0" y="0"/>
                  </a:moveTo>
                  <a:lnTo>
                    <a:pt x="3857752" y="0"/>
                  </a:lnTo>
                  <a:lnTo>
                    <a:pt x="4219194" y="345567"/>
                  </a:lnTo>
                  <a:lnTo>
                    <a:pt x="3857752" y="691134"/>
                  </a:lnTo>
                  <a:lnTo>
                    <a:pt x="0" y="691134"/>
                  </a:lnTo>
                  <a:lnTo>
                    <a:pt x="361442" y="345567"/>
                  </a:lnTo>
                  <a:close/>
                </a:path>
              </a:pathLst>
            </a:custGeom>
            <a:solidFill>
              <a:srgbClr val="008000">
                <a:alpha val="80000"/>
              </a:srgbClr>
            </a:solidFill>
            <a:ln>
              <a:noFill/>
            </a:ln>
          </p:spPr>
        </p:sp>
        <p:sp>
          <p:nvSpPr>
            <p:cNvPr id="316" name="Google Shape;316;p11"/>
            <p:cNvSpPr/>
            <p:nvPr/>
          </p:nvSpPr>
          <p:spPr>
            <a:xfrm>
              <a:off x="-2159" y="0"/>
              <a:ext cx="4272153" cy="741934"/>
            </a:xfrm>
            <a:custGeom>
              <a:rect b="b" l="l" r="r" t="t"/>
              <a:pathLst>
                <a:path extrusionOk="0" h="741934" w="4272153">
                  <a:moveTo>
                    <a:pt x="27559" y="0"/>
                  </a:moveTo>
                  <a:lnTo>
                    <a:pt x="3885311" y="0"/>
                  </a:lnTo>
                  <a:cubicBezTo>
                    <a:pt x="3891788" y="0"/>
                    <a:pt x="3898138" y="2540"/>
                    <a:pt x="3902837" y="6985"/>
                  </a:cubicBezTo>
                  <a:lnTo>
                    <a:pt x="4264279" y="352679"/>
                  </a:lnTo>
                  <a:cubicBezTo>
                    <a:pt x="4269232" y="357505"/>
                    <a:pt x="4272153" y="364109"/>
                    <a:pt x="4272153" y="371094"/>
                  </a:cubicBezTo>
                  <a:cubicBezTo>
                    <a:pt x="4272153" y="378079"/>
                    <a:pt x="4269359" y="384683"/>
                    <a:pt x="4264279" y="389509"/>
                  </a:cubicBezTo>
                  <a:lnTo>
                    <a:pt x="3902964" y="734949"/>
                  </a:lnTo>
                  <a:cubicBezTo>
                    <a:pt x="3898265" y="739521"/>
                    <a:pt x="3891915" y="741934"/>
                    <a:pt x="3885438" y="741934"/>
                  </a:cubicBezTo>
                  <a:lnTo>
                    <a:pt x="27559" y="741934"/>
                  </a:lnTo>
                  <a:cubicBezTo>
                    <a:pt x="17145" y="741934"/>
                    <a:pt x="7874" y="735584"/>
                    <a:pt x="3937" y="725932"/>
                  </a:cubicBezTo>
                  <a:cubicBezTo>
                    <a:pt x="0" y="716280"/>
                    <a:pt x="2413" y="705231"/>
                    <a:pt x="9906" y="698119"/>
                  </a:cubicBezTo>
                  <a:lnTo>
                    <a:pt x="371348" y="352679"/>
                  </a:lnTo>
                  <a:lnTo>
                    <a:pt x="388874" y="371094"/>
                  </a:lnTo>
                  <a:lnTo>
                    <a:pt x="371348" y="389509"/>
                  </a:lnTo>
                  <a:lnTo>
                    <a:pt x="10033" y="43815"/>
                  </a:lnTo>
                  <a:cubicBezTo>
                    <a:pt x="2540" y="36576"/>
                    <a:pt x="127" y="25527"/>
                    <a:pt x="3937" y="16002"/>
                  </a:cubicBezTo>
                  <a:cubicBezTo>
                    <a:pt x="7747" y="6477"/>
                    <a:pt x="17145" y="0"/>
                    <a:pt x="27559" y="0"/>
                  </a:cubicBezTo>
                  <a:moveTo>
                    <a:pt x="27559" y="50800"/>
                  </a:moveTo>
                  <a:lnTo>
                    <a:pt x="27559" y="25400"/>
                  </a:lnTo>
                  <a:lnTo>
                    <a:pt x="45085" y="6985"/>
                  </a:lnTo>
                  <a:lnTo>
                    <a:pt x="406527" y="352679"/>
                  </a:lnTo>
                  <a:cubicBezTo>
                    <a:pt x="411480" y="357505"/>
                    <a:pt x="414401" y="364109"/>
                    <a:pt x="414401" y="371094"/>
                  </a:cubicBezTo>
                  <a:cubicBezTo>
                    <a:pt x="414401" y="378079"/>
                    <a:pt x="411607" y="384683"/>
                    <a:pt x="406527" y="389509"/>
                  </a:cubicBezTo>
                  <a:lnTo>
                    <a:pt x="45085" y="734949"/>
                  </a:lnTo>
                  <a:lnTo>
                    <a:pt x="27559" y="716661"/>
                  </a:lnTo>
                  <a:lnTo>
                    <a:pt x="27559" y="691261"/>
                  </a:lnTo>
                  <a:lnTo>
                    <a:pt x="3885311" y="691261"/>
                  </a:lnTo>
                  <a:lnTo>
                    <a:pt x="3885311" y="716661"/>
                  </a:lnTo>
                  <a:lnTo>
                    <a:pt x="3867785" y="698246"/>
                  </a:lnTo>
                  <a:lnTo>
                    <a:pt x="4229227" y="352679"/>
                  </a:lnTo>
                  <a:lnTo>
                    <a:pt x="4246753" y="371094"/>
                  </a:lnTo>
                  <a:lnTo>
                    <a:pt x="4229227" y="389509"/>
                  </a:lnTo>
                  <a:lnTo>
                    <a:pt x="3867785" y="43815"/>
                  </a:lnTo>
                  <a:lnTo>
                    <a:pt x="3885311" y="25400"/>
                  </a:lnTo>
                  <a:lnTo>
                    <a:pt x="3885311" y="50800"/>
                  </a:lnTo>
                  <a:lnTo>
                    <a:pt x="27559" y="50800"/>
                  </a:lnTo>
                  <a:close/>
                </a:path>
              </a:pathLst>
            </a:custGeom>
            <a:solidFill>
              <a:srgbClr val="008000">
                <a:alpha val="8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17" name="Google Shape;317;p11"/>
          <p:cNvSpPr txBox="1"/>
          <p:nvPr/>
        </p:nvSpPr>
        <p:spPr>
          <a:xfrm>
            <a:off x="4222267" y="1447425"/>
            <a:ext cx="2518000" cy="464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1800" u="none" cap="none" strike="noStrike">
                <a:solidFill>
                  <a:srgbClr val="FFFFFF"/>
                </a:solidFill>
                <a:latin typeface="Arial"/>
                <a:ea typeface="Arial"/>
                <a:cs typeface="Arial"/>
                <a:sym typeface="Arial"/>
              </a:rPr>
              <a:t>Activities</a:t>
            </a:r>
            <a:endParaRPr/>
          </a:p>
        </p:txBody>
      </p:sp>
      <p:grpSp>
        <p:nvGrpSpPr>
          <p:cNvPr id="318" name="Google Shape;318;p11"/>
          <p:cNvGrpSpPr/>
          <p:nvPr/>
        </p:nvGrpSpPr>
        <p:grpSpPr>
          <a:xfrm>
            <a:off x="3940155" y="2111471"/>
            <a:ext cx="3202496" cy="7800595"/>
            <a:chOff x="0" y="0"/>
            <a:chExt cx="4269994" cy="10400792"/>
          </a:xfrm>
        </p:grpSpPr>
        <p:sp>
          <p:nvSpPr>
            <p:cNvPr id="319" name="Google Shape;319;p11"/>
            <p:cNvSpPr/>
            <p:nvPr/>
          </p:nvSpPr>
          <p:spPr>
            <a:xfrm>
              <a:off x="25400" y="25400"/>
              <a:ext cx="4219194" cy="10349992"/>
            </a:xfrm>
            <a:custGeom>
              <a:rect b="b" l="l" r="r" t="t"/>
              <a:pathLst>
                <a:path extrusionOk="0" h="10349992" w="4219194">
                  <a:moveTo>
                    <a:pt x="0" y="707009"/>
                  </a:moveTo>
                  <a:cubicBezTo>
                    <a:pt x="0" y="316484"/>
                    <a:pt x="314833" y="0"/>
                    <a:pt x="703199" y="0"/>
                  </a:cubicBezTo>
                  <a:lnTo>
                    <a:pt x="3515995" y="0"/>
                  </a:lnTo>
                  <a:cubicBezTo>
                    <a:pt x="3904361" y="0"/>
                    <a:pt x="4219194" y="316484"/>
                    <a:pt x="4219194" y="707009"/>
                  </a:cubicBezTo>
                  <a:lnTo>
                    <a:pt x="4219194" y="9642983"/>
                  </a:lnTo>
                  <a:cubicBezTo>
                    <a:pt x="4219194" y="10033381"/>
                    <a:pt x="3904361" y="10349992"/>
                    <a:pt x="3515995" y="10349992"/>
                  </a:cubicBezTo>
                  <a:lnTo>
                    <a:pt x="703199" y="10349992"/>
                  </a:lnTo>
                  <a:cubicBezTo>
                    <a:pt x="314833" y="10349992"/>
                    <a:pt x="0" y="10033508"/>
                    <a:pt x="0" y="9642983"/>
                  </a:cubicBezTo>
                  <a:close/>
                </a:path>
              </a:pathLst>
            </a:custGeom>
            <a:solidFill>
              <a:srgbClr val="BEDEB9">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0" name="Google Shape;320;p11"/>
            <p:cNvSpPr/>
            <p:nvPr/>
          </p:nvSpPr>
          <p:spPr>
            <a:xfrm>
              <a:off x="0" y="0"/>
              <a:ext cx="4269994" cy="10400792"/>
            </a:xfrm>
            <a:custGeom>
              <a:rect b="b" l="l" r="r" t="t"/>
              <a:pathLst>
                <a:path extrusionOk="0" h="10400792" w="4269994">
                  <a:moveTo>
                    <a:pt x="0" y="732409"/>
                  </a:moveTo>
                  <a:cubicBezTo>
                    <a:pt x="0" y="328041"/>
                    <a:pt x="326136" y="0"/>
                    <a:pt x="728599" y="0"/>
                  </a:cubicBezTo>
                  <a:lnTo>
                    <a:pt x="3541395" y="0"/>
                  </a:lnTo>
                  <a:lnTo>
                    <a:pt x="3541395" y="25400"/>
                  </a:lnTo>
                  <a:lnTo>
                    <a:pt x="3541395" y="0"/>
                  </a:lnTo>
                  <a:lnTo>
                    <a:pt x="3541395" y="25400"/>
                  </a:lnTo>
                  <a:lnTo>
                    <a:pt x="3541395" y="0"/>
                  </a:lnTo>
                  <a:cubicBezTo>
                    <a:pt x="3943985" y="0"/>
                    <a:pt x="4269994" y="328041"/>
                    <a:pt x="4269994" y="732409"/>
                  </a:cubicBezTo>
                  <a:lnTo>
                    <a:pt x="4244594" y="732409"/>
                  </a:lnTo>
                  <a:lnTo>
                    <a:pt x="4269994" y="732409"/>
                  </a:lnTo>
                  <a:lnTo>
                    <a:pt x="4269994" y="9668383"/>
                  </a:lnTo>
                  <a:lnTo>
                    <a:pt x="4244594" y="9668383"/>
                  </a:lnTo>
                  <a:lnTo>
                    <a:pt x="4269994" y="9668383"/>
                  </a:lnTo>
                  <a:cubicBezTo>
                    <a:pt x="4269994" y="10072751"/>
                    <a:pt x="3943858" y="10400792"/>
                    <a:pt x="3541395" y="10400792"/>
                  </a:cubicBezTo>
                  <a:lnTo>
                    <a:pt x="3541395" y="10375392"/>
                  </a:lnTo>
                  <a:lnTo>
                    <a:pt x="3541395" y="10400792"/>
                  </a:lnTo>
                  <a:lnTo>
                    <a:pt x="728599" y="10400792"/>
                  </a:lnTo>
                  <a:lnTo>
                    <a:pt x="728599" y="10375392"/>
                  </a:lnTo>
                  <a:lnTo>
                    <a:pt x="728599" y="10400792"/>
                  </a:lnTo>
                  <a:cubicBezTo>
                    <a:pt x="326136" y="10400792"/>
                    <a:pt x="0" y="10072751"/>
                    <a:pt x="0" y="9668383"/>
                  </a:cubicBezTo>
                  <a:lnTo>
                    <a:pt x="0" y="732409"/>
                  </a:lnTo>
                  <a:lnTo>
                    <a:pt x="25400" y="732409"/>
                  </a:lnTo>
                  <a:lnTo>
                    <a:pt x="0" y="732409"/>
                  </a:lnTo>
                  <a:moveTo>
                    <a:pt x="50800" y="732409"/>
                  </a:moveTo>
                  <a:lnTo>
                    <a:pt x="50800" y="9668383"/>
                  </a:lnTo>
                  <a:lnTo>
                    <a:pt x="25400" y="9668383"/>
                  </a:lnTo>
                  <a:lnTo>
                    <a:pt x="50800" y="9668383"/>
                  </a:lnTo>
                  <a:cubicBezTo>
                    <a:pt x="50800" y="10044938"/>
                    <a:pt x="354457" y="10349992"/>
                    <a:pt x="728599" y="10349992"/>
                  </a:cubicBezTo>
                  <a:lnTo>
                    <a:pt x="3541395" y="10349992"/>
                  </a:lnTo>
                  <a:cubicBezTo>
                    <a:pt x="3915664" y="10349992"/>
                    <a:pt x="4219194" y="10044938"/>
                    <a:pt x="4219194" y="9668383"/>
                  </a:cubicBezTo>
                  <a:lnTo>
                    <a:pt x="4219194" y="732409"/>
                  </a:lnTo>
                  <a:cubicBezTo>
                    <a:pt x="4219194" y="355854"/>
                    <a:pt x="3915664" y="50800"/>
                    <a:pt x="3541395" y="50800"/>
                  </a:cubicBezTo>
                  <a:lnTo>
                    <a:pt x="728599" y="50800"/>
                  </a:lnTo>
                  <a:lnTo>
                    <a:pt x="728599" y="25400"/>
                  </a:lnTo>
                  <a:lnTo>
                    <a:pt x="728599" y="50800"/>
                  </a:lnTo>
                  <a:cubicBezTo>
                    <a:pt x="354457" y="50800"/>
                    <a:pt x="50800" y="355854"/>
                    <a:pt x="50800" y="732409"/>
                  </a:cubicBezTo>
                  <a:close/>
                </a:path>
              </a:pathLst>
            </a:custGeom>
            <a:solidFill>
              <a:srgbClr val="DEEEE1">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1" name="Google Shape;321;p11"/>
          <p:cNvSpPr txBox="1"/>
          <p:nvPr/>
        </p:nvSpPr>
        <p:spPr>
          <a:xfrm>
            <a:off x="4156914" y="2309180"/>
            <a:ext cx="2743200" cy="7665600"/>
          </a:xfrm>
          <a:prstGeom prst="rect">
            <a:avLst/>
          </a:prstGeom>
          <a:noFill/>
          <a:ln>
            <a:noFill/>
          </a:ln>
        </p:spPr>
        <p:txBody>
          <a:bodyPr anchorCtr="0" anchor="t" bIns="0" lIns="0" spcFirstLastPara="1" rIns="0" wrap="square" tIns="0">
            <a:spAutoFit/>
          </a:bodyPr>
          <a:lstStyle/>
          <a:p>
            <a:pPr indent="-231775" lvl="1" marL="482600" marR="0" rtl="0" algn="l">
              <a:lnSpc>
                <a:spcPct val="108000"/>
              </a:lnSpc>
              <a:spcBef>
                <a:spcPts val="0"/>
              </a:spcBef>
              <a:spcAft>
                <a:spcPts val="0"/>
              </a:spcAft>
              <a:buClr>
                <a:srgbClr val="000000"/>
              </a:buClr>
              <a:buSzPts val="1850"/>
              <a:buFont typeface="Times New Roman"/>
              <a:buChar char="•"/>
            </a:pPr>
            <a:r>
              <a:rPr i="0" lang="en-US" sz="1850" u="none" cap="none" strike="noStrike">
                <a:solidFill>
                  <a:srgbClr val="000000"/>
                </a:solidFill>
                <a:latin typeface="Times New Roman"/>
                <a:ea typeface="Times New Roman"/>
                <a:cs typeface="Times New Roman"/>
                <a:sym typeface="Times New Roman"/>
              </a:rPr>
              <a:t>Review of Existing Laws and Regulations</a:t>
            </a:r>
            <a:endParaRPr sz="1850">
              <a:latin typeface="Times New Roman"/>
              <a:ea typeface="Times New Roman"/>
              <a:cs typeface="Times New Roman"/>
              <a:sym typeface="Times New Roman"/>
            </a:endParaRPr>
          </a:p>
          <a:p>
            <a:pPr indent="-231775" lvl="1" marL="482600" marR="0" rtl="0" algn="l">
              <a:lnSpc>
                <a:spcPct val="108000"/>
              </a:lnSpc>
              <a:spcBef>
                <a:spcPts val="0"/>
              </a:spcBef>
              <a:spcAft>
                <a:spcPts val="0"/>
              </a:spcAft>
              <a:buClr>
                <a:srgbClr val="000000"/>
              </a:buClr>
              <a:buSzPts val="1850"/>
              <a:buFont typeface="Times New Roman"/>
              <a:buChar char="•"/>
            </a:pPr>
            <a:r>
              <a:rPr i="0" lang="en-US" sz="1850" u="none" cap="none" strike="noStrike">
                <a:solidFill>
                  <a:srgbClr val="000000"/>
                </a:solidFill>
                <a:latin typeface="Times New Roman"/>
                <a:ea typeface="Times New Roman"/>
                <a:cs typeface="Times New Roman"/>
                <a:sym typeface="Times New Roman"/>
              </a:rPr>
              <a:t>Field Visits for Identification of Implementation Challenges</a:t>
            </a:r>
            <a:endParaRPr sz="1850">
              <a:latin typeface="Times New Roman"/>
              <a:ea typeface="Times New Roman"/>
              <a:cs typeface="Times New Roman"/>
              <a:sym typeface="Times New Roman"/>
            </a:endParaRPr>
          </a:p>
          <a:p>
            <a:pPr indent="-231775" lvl="1" marL="482600" marR="0" rtl="0" algn="l">
              <a:lnSpc>
                <a:spcPct val="108000"/>
              </a:lnSpc>
              <a:spcBef>
                <a:spcPts val="0"/>
              </a:spcBef>
              <a:spcAft>
                <a:spcPts val="0"/>
              </a:spcAft>
              <a:buClr>
                <a:srgbClr val="000000"/>
              </a:buClr>
              <a:buSzPts val="1850"/>
              <a:buFont typeface="Times New Roman"/>
              <a:buChar char="•"/>
            </a:pPr>
            <a:r>
              <a:rPr i="0" lang="en-US" sz="1850" u="none" cap="none" strike="noStrike">
                <a:solidFill>
                  <a:srgbClr val="000000"/>
                </a:solidFill>
                <a:latin typeface="Times New Roman"/>
                <a:ea typeface="Times New Roman"/>
                <a:cs typeface="Times New Roman"/>
                <a:sym typeface="Times New Roman"/>
              </a:rPr>
              <a:t>Pilot Implementation in Selected Gram Panchayats</a:t>
            </a:r>
            <a:endParaRPr sz="1850">
              <a:latin typeface="Times New Roman"/>
              <a:ea typeface="Times New Roman"/>
              <a:cs typeface="Times New Roman"/>
              <a:sym typeface="Times New Roman"/>
            </a:endParaRPr>
          </a:p>
          <a:p>
            <a:pPr indent="-231775" lvl="1" marL="482600" marR="0" rtl="0" algn="l">
              <a:lnSpc>
                <a:spcPct val="108000"/>
              </a:lnSpc>
              <a:spcBef>
                <a:spcPts val="0"/>
              </a:spcBef>
              <a:spcAft>
                <a:spcPts val="0"/>
              </a:spcAft>
              <a:buClr>
                <a:srgbClr val="000000"/>
              </a:buClr>
              <a:buSzPts val="1850"/>
              <a:buFont typeface="Times New Roman"/>
              <a:buChar char="•"/>
            </a:pPr>
            <a:r>
              <a:rPr i="0" lang="en-US" sz="1850" u="none" cap="none" strike="noStrike">
                <a:solidFill>
                  <a:srgbClr val="000000"/>
                </a:solidFill>
                <a:latin typeface="Times New Roman"/>
                <a:ea typeface="Times New Roman"/>
                <a:cs typeface="Times New Roman"/>
                <a:sym typeface="Times New Roman"/>
              </a:rPr>
              <a:t>Study of Legal Procedures for Eviction and Land Rights</a:t>
            </a:r>
            <a:endParaRPr sz="1850">
              <a:latin typeface="Times New Roman"/>
              <a:ea typeface="Times New Roman"/>
              <a:cs typeface="Times New Roman"/>
              <a:sym typeface="Times New Roman"/>
            </a:endParaRPr>
          </a:p>
          <a:p>
            <a:pPr indent="-231775" lvl="1" marL="482600" marR="0" rtl="0" algn="l">
              <a:lnSpc>
                <a:spcPct val="108000"/>
              </a:lnSpc>
              <a:spcBef>
                <a:spcPts val="0"/>
              </a:spcBef>
              <a:spcAft>
                <a:spcPts val="0"/>
              </a:spcAft>
              <a:buClr>
                <a:srgbClr val="000000"/>
              </a:buClr>
              <a:buSzPts val="1850"/>
              <a:buFont typeface="Times New Roman"/>
              <a:buChar char="•"/>
            </a:pPr>
            <a:r>
              <a:rPr i="0" lang="en-US" sz="1850" u="none" cap="none" strike="noStrike">
                <a:solidFill>
                  <a:srgbClr val="000000"/>
                </a:solidFill>
                <a:latin typeface="Times New Roman"/>
                <a:ea typeface="Times New Roman"/>
                <a:cs typeface="Times New Roman"/>
                <a:sym typeface="Times New Roman"/>
              </a:rPr>
              <a:t>Generating Constructive Community Action through SHGs and MGNREGA for Land Protection</a:t>
            </a:r>
            <a:endParaRPr sz="1850">
              <a:latin typeface="Times New Roman"/>
              <a:ea typeface="Times New Roman"/>
              <a:cs typeface="Times New Roman"/>
              <a:sym typeface="Times New Roman"/>
            </a:endParaRPr>
          </a:p>
          <a:p>
            <a:pPr indent="-231775" lvl="1" marL="482600" marR="0" rtl="0" algn="l">
              <a:lnSpc>
                <a:spcPct val="108000"/>
              </a:lnSpc>
              <a:spcBef>
                <a:spcPts val="0"/>
              </a:spcBef>
              <a:spcAft>
                <a:spcPts val="0"/>
              </a:spcAft>
              <a:buClr>
                <a:srgbClr val="000000"/>
              </a:buClr>
              <a:buSzPts val="1850"/>
              <a:buFont typeface="Times New Roman"/>
              <a:buChar char="•"/>
            </a:pPr>
            <a:r>
              <a:rPr i="0" lang="en-US" sz="1850" u="none" cap="none" strike="noStrike">
                <a:solidFill>
                  <a:srgbClr val="000000"/>
                </a:solidFill>
                <a:latin typeface="Times New Roman"/>
                <a:ea typeface="Times New Roman"/>
                <a:cs typeface="Times New Roman"/>
                <a:sym typeface="Times New Roman"/>
              </a:rPr>
              <a:t>Ongoing Support and Handholding for Commons Regeneration</a:t>
            </a:r>
            <a:endParaRPr sz="1850">
              <a:latin typeface="Times New Roman"/>
              <a:ea typeface="Times New Roman"/>
              <a:cs typeface="Times New Roman"/>
              <a:sym typeface="Times New Roman"/>
            </a:endParaRPr>
          </a:p>
          <a:p>
            <a:pPr indent="-231775" lvl="1" marL="482600" marR="0" rtl="0" algn="l">
              <a:lnSpc>
                <a:spcPct val="108000"/>
              </a:lnSpc>
              <a:spcBef>
                <a:spcPts val="0"/>
              </a:spcBef>
              <a:spcAft>
                <a:spcPts val="0"/>
              </a:spcAft>
              <a:buClr>
                <a:srgbClr val="000000"/>
              </a:buClr>
              <a:buSzPts val="1850"/>
              <a:buFont typeface="Times New Roman"/>
              <a:buChar char="•"/>
            </a:pPr>
            <a:r>
              <a:rPr i="0" lang="en-US" sz="1850" u="none" cap="none" strike="noStrike">
                <a:solidFill>
                  <a:srgbClr val="000000"/>
                </a:solidFill>
                <a:latin typeface="Times New Roman"/>
                <a:ea typeface="Times New Roman"/>
                <a:cs typeface="Times New Roman"/>
                <a:sym typeface="Times New Roman"/>
              </a:rPr>
              <a:t>Documentation and Scaling Up Recommendations </a:t>
            </a:r>
            <a:endParaRPr sz="1850">
              <a:latin typeface="Times New Roman"/>
              <a:ea typeface="Times New Roman"/>
              <a:cs typeface="Times New Roman"/>
              <a:sym typeface="Times New Roman"/>
            </a:endParaRPr>
          </a:p>
        </p:txBody>
      </p:sp>
      <p:grpSp>
        <p:nvGrpSpPr>
          <p:cNvPr id="322" name="Google Shape;322;p11"/>
          <p:cNvGrpSpPr/>
          <p:nvPr/>
        </p:nvGrpSpPr>
        <p:grpSpPr>
          <a:xfrm>
            <a:off x="7490533" y="1415613"/>
            <a:ext cx="3204115" cy="556450"/>
            <a:chOff x="-2159" y="0"/>
            <a:chExt cx="4272153" cy="741934"/>
          </a:xfrm>
        </p:grpSpPr>
        <p:sp>
          <p:nvSpPr>
            <p:cNvPr id="323" name="Google Shape;323;p11"/>
            <p:cNvSpPr/>
            <p:nvPr/>
          </p:nvSpPr>
          <p:spPr>
            <a:xfrm>
              <a:off x="25400" y="25400"/>
              <a:ext cx="4219194" cy="691134"/>
            </a:xfrm>
            <a:custGeom>
              <a:rect b="b" l="l" r="r" t="t"/>
              <a:pathLst>
                <a:path extrusionOk="0" h="691134" w="4219194">
                  <a:moveTo>
                    <a:pt x="0" y="0"/>
                  </a:moveTo>
                  <a:lnTo>
                    <a:pt x="3857752" y="0"/>
                  </a:lnTo>
                  <a:lnTo>
                    <a:pt x="4219194" y="345567"/>
                  </a:lnTo>
                  <a:lnTo>
                    <a:pt x="3857752" y="691134"/>
                  </a:lnTo>
                  <a:lnTo>
                    <a:pt x="0" y="691134"/>
                  </a:lnTo>
                  <a:lnTo>
                    <a:pt x="361442" y="345567"/>
                  </a:lnTo>
                  <a:close/>
                </a:path>
              </a:pathLst>
            </a:custGeom>
            <a:solidFill>
              <a:srgbClr val="008000">
                <a:alpha val="69019"/>
              </a:srgbClr>
            </a:solidFill>
            <a:ln>
              <a:noFill/>
            </a:ln>
          </p:spPr>
        </p:sp>
        <p:sp>
          <p:nvSpPr>
            <p:cNvPr id="324" name="Google Shape;324;p11"/>
            <p:cNvSpPr/>
            <p:nvPr/>
          </p:nvSpPr>
          <p:spPr>
            <a:xfrm>
              <a:off x="-2159" y="0"/>
              <a:ext cx="4272153" cy="741934"/>
            </a:xfrm>
            <a:custGeom>
              <a:rect b="b" l="l" r="r" t="t"/>
              <a:pathLst>
                <a:path extrusionOk="0" h="741934" w="4272153">
                  <a:moveTo>
                    <a:pt x="27559" y="0"/>
                  </a:moveTo>
                  <a:lnTo>
                    <a:pt x="3885311" y="0"/>
                  </a:lnTo>
                  <a:cubicBezTo>
                    <a:pt x="3891788" y="0"/>
                    <a:pt x="3898138" y="2540"/>
                    <a:pt x="3902837" y="6985"/>
                  </a:cubicBezTo>
                  <a:lnTo>
                    <a:pt x="4264279" y="352679"/>
                  </a:lnTo>
                  <a:cubicBezTo>
                    <a:pt x="4269232" y="357505"/>
                    <a:pt x="4272153" y="364109"/>
                    <a:pt x="4272153" y="371094"/>
                  </a:cubicBezTo>
                  <a:cubicBezTo>
                    <a:pt x="4272153" y="378079"/>
                    <a:pt x="4269359" y="384683"/>
                    <a:pt x="4264279" y="389509"/>
                  </a:cubicBezTo>
                  <a:lnTo>
                    <a:pt x="3902964" y="734949"/>
                  </a:lnTo>
                  <a:cubicBezTo>
                    <a:pt x="3898265" y="739521"/>
                    <a:pt x="3891915" y="741934"/>
                    <a:pt x="3885438" y="741934"/>
                  </a:cubicBezTo>
                  <a:lnTo>
                    <a:pt x="27559" y="741934"/>
                  </a:lnTo>
                  <a:cubicBezTo>
                    <a:pt x="17145" y="741934"/>
                    <a:pt x="7874" y="735584"/>
                    <a:pt x="3937" y="725932"/>
                  </a:cubicBezTo>
                  <a:cubicBezTo>
                    <a:pt x="0" y="716280"/>
                    <a:pt x="2413" y="705231"/>
                    <a:pt x="9906" y="698119"/>
                  </a:cubicBezTo>
                  <a:lnTo>
                    <a:pt x="371348" y="352679"/>
                  </a:lnTo>
                  <a:lnTo>
                    <a:pt x="388874" y="371094"/>
                  </a:lnTo>
                  <a:lnTo>
                    <a:pt x="371348" y="389509"/>
                  </a:lnTo>
                  <a:lnTo>
                    <a:pt x="10033" y="43815"/>
                  </a:lnTo>
                  <a:cubicBezTo>
                    <a:pt x="2540" y="36576"/>
                    <a:pt x="127" y="25527"/>
                    <a:pt x="3937" y="16002"/>
                  </a:cubicBezTo>
                  <a:cubicBezTo>
                    <a:pt x="7747" y="6477"/>
                    <a:pt x="17145" y="0"/>
                    <a:pt x="27559" y="0"/>
                  </a:cubicBezTo>
                  <a:moveTo>
                    <a:pt x="27559" y="50800"/>
                  </a:moveTo>
                  <a:lnTo>
                    <a:pt x="27559" y="25400"/>
                  </a:lnTo>
                  <a:lnTo>
                    <a:pt x="45085" y="6985"/>
                  </a:lnTo>
                  <a:lnTo>
                    <a:pt x="406527" y="352679"/>
                  </a:lnTo>
                  <a:cubicBezTo>
                    <a:pt x="411480" y="357505"/>
                    <a:pt x="414401" y="364109"/>
                    <a:pt x="414401" y="371094"/>
                  </a:cubicBezTo>
                  <a:cubicBezTo>
                    <a:pt x="414401" y="378079"/>
                    <a:pt x="411607" y="384683"/>
                    <a:pt x="406527" y="389509"/>
                  </a:cubicBezTo>
                  <a:lnTo>
                    <a:pt x="45085" y="734949"/>
                  </a:lnTo>
                  <a:lnTo>
                    <a:pt x="27559" y="716661"/>
                  </a:lnTo>
                  <a:lnTo>
                    <a:pt x="27559" y="691261"/>
                  </a:lnTo>
                  <a:lnTo>
                    <a:pt x="3885311" y="691261"/>
                  </a:lnTo>
                  <a:lnTo>
                    <a:pt x="3885311" y="716661"/>
                  </a:lnTo>
                  <a:lnTo>
                    <a:pt x="3867785" y="698246"/>
                  </a:lnTo>
                  <a:lnTo>
                    <a:pt x="4229227" y="352679"/>
                  </a:lnTo>
                  <a:lnTo>
                    <a:pt x="4246753" y="371094"/>
                  </a:lnTo>
                  <a:lnTo>
                    <a:pt x="4229227" y="389509"/>
                  </a:lnTo>
                  <a:lnTo>
                    <a:pt x="3867785" y="43815"/>
                  </a:lnTo>
                  <a:lnTo>
                    <a:pt x="3885311" y="25400"/>
                  </a:lnTo>
                  <a:lnTo>
                    <a:pt x="3885311" y="50800"/>
                  </a:lnTo>
                  <a:lnTo>
                    <a:pt x="27559" y="50800"/>
                  </a:lnTo>
                  <a:close/>
                </a:path>
              </a:pathLst>
            </a:custGeom>
            <a:solidFill>
              <a:srgbClr val="008000">
                <a:alpha val="6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5" name="Google Shape;325;p11"/>
          <p:cNvSpPr txBox="1"/>
          <p:nvPr/>
        </p:nvSpPr>
        <p:spPr>
          <a:xfrm>
            <a:off x="7829640" y="1447425"/>
            <a:ext cx="2518000" cy="464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1800" u="none" cap="none" strike="noStrike">
                <a:solidFill>
                  <a:srgbClr val="FFFFFF"/>
                </a:solidFill>
                <a:latin typeface="Arial"/>
                <a:ea typeface="Arial"/>
                <a:cs typeface="Arial"/>
                <a:sym typeface="Arial"/>
              </a:rPr>
              <a:t>Outputs</a:t>
            </a:r>
            <a:endParaRPr/>
          </a:p>
        </p:txBody>
      </p:sp>
      <p:grpSp>
        <p:nvGrpSpPr>
          <p:cNvPr id="326" name="Google Shape;326;p11"/>
          <p:cNvGrpSpPr/>
          <p:nvPr/>
        </p:nvGrpSpPr>
        <p:grpSpPr>
          <a:xfrm>
            <a:off x="7552230" y="2163481"/>
            <a:ext cx="3202496" cy="7800595"/>
            <a:chOff x="0" y="0"/>
            <a:chExt cx="4269994" cy="10400792"/>
          </a:xfrm>
        </p:grpSpPr>
        <p:sp>
          <p:nvSpPr>
            <p:cNvPr id="327" name="Google Shape;327;p11"/>
            <p:cNvSpPr/>
            <p:nvPr/>
          </p:nvSpPr>
          <p:spPr>
            <a:xfrm>
              <a:off x="25400" y="25400"/>
              <a:ext cx="4219194" cy="10349992"/>
            </a:xfrm>
            <a:custGeom>
              <a:rect b="b" l="l" r="r" t="t"/>
              <a:pathLst>
                <a:path extrusionOk="0" h="10349992" w="4219194">
                  <a:moveTo>
                    <a:pt x="0" y="707009"/>
                  </a:moveTo>
                  <a:cubicBezTo>
                    <a:pt x="0" y="316484"/>
                    <a:pt x="314833" y="0"/>
                    <a:pt x="703199" y="0"/>
                  </a:cubicBezTo>
                  <a:lnTo>
                    <a:pt x="3515995" y="0"/>
                  </a:lnTo>
                  <a:cubicBezTo>
                    <a:pt x="3904361" y="0"/>
                    <a:pt x="4219194" y="316484"/>
                    <a:pt x="4219194" y="707009"/>
                  </a:cubicBezTo>
                  <a:lnTo>
                    <a:pt x="4219194" y="9642983"/>
                  </a:lnTo>
                  <a:cubicBezTo>
                    <a:pt x="4219194" y="10033381"/>
                    <a:pt x="3904361" y="10349992"/>
                    <a:pt x="3515995" y="10349992"/>
                  </a:cubicBezTo>
                  <a:lnTo>
                    <a:pt x="703199" y="10349992"/>
                  </a:lnTo>
                  <a:cubicBezTo>
                    <a:pt x="314833" y="10349992"/>
                    <a:pt x="0" y="10033508"/>
                    <a:pt x="0" y="9642983"/>
                  </a:cubicBezTo>
                  <a:close/>
                </a:path>
              </a:pathLst>
            </a:custGeom>
            <a:solidFill>
              <a:srgbClr val="BEDEB9">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11"/>
            <p:cNvSpPr/>
            <p:nvPr/>
          </p:nvSpPr>
          <p:spPr>
            <a:xfrm>
              <a:off x="0" y="0"/>
              <a:ext cx="4269994" cy="10400792"/>
            </a:xfrm>
            <a:custGeom>
              <a:rect b="b" l="l" r="r" t="t"/>
              <a:pathLst>
                <a:path extrusionOk="0" h="10400792" w="4269994">
                  <a:moveTo>
                    <a:pt x="0" y="732409"/>
                  </a:moveTo>
                  <a:cubicBezTo>
                    <a:pt x="0" y="328041"/>
                    <a:pt x="326136" y="0"/>
                    <a:pt x="728599" y="0"/>
                  </a:cubicBezTo>
                  <a:lnTo>
                    <a:pt x="3541395" y="0"/>
                  </a:lnTo>
                  <a:lnTo>
                    <a:pt x="3541395" y="25400"/>
                  </a:lnTo>
                  <a:lnTo>
                    <a:pt x="3541395" y="0"/>
                  </a:lnTo>
                  <a:lnTo>
                    <a:pt x="3541395" y="25400"/>
                  </a:lnTo>
                  <a:lnTo>
                    <a:pt x="3541395" y="0"/>
                  </a:lnTo>
                  <a:cubicBezTo>
                    <a:pt x="3943985" y="0"/>
                    <a:pt x="4269994" y="328041"/>
                    <a:pt x="4269994" y="732409"/>
                  </a:cubicBezTo>
                  <a:lnTo>
                    <a:pt x="4244594" y="732409"/>
                  </a:lnTo>
                  <a:lnTo>
                    <a:pt x="4269994" y="732409"/>
                  </a:lnTo>
                  <a:lnTo>
                    <a:pt x="4269994" y="9668383"/>
                  </a:lnTo>
                  <a:lnTo>
                    <a:pt x="4244594" y="9668383"/>
                  </a:lnTo>
                  <a:lnTo>
                    <a:pt x="4269994" y="9668383"/>
                  </a:lnTo>
                  <a:cubicBezTo>
                    <a:pt x="4269994" y="10072751"/>
                    <a:pt x="3943858" y="10400792"/>
                    <a:pt x="3541395" y="10400792"/>
                  </a:cubicBezTo>
                  <a:lnTo>
                    <a:pt x="3541395" y="10375392"/>
                  </a:lnTo>
                  <a:lnTo>
                    <a:pt x="3541395" y="10400792"/>
                  </a:lnTo>
                  <a:lnTo>
                    <a:pt x="728599" y="10400792"/>
                  </a:lnTo>
                  <a:lnTo>
                    <a:pt x="728599" y="10375392"/>
                  </a:lnTo>
                  <a:lnTo>
                    <a:pt x="728599" y="10400792"/>
                  </a:lnTo>
                  <a:cubicBezTo>
                    <a:pt x="326136" y="10400792"/>
                    <a:pt x="0" y="10072751"/>
                    <a:pt x="0" y="9668383"/>
                  </a:cubicBezTo>
                  <a:lnTo>
                    <a:pt x="0" y="732409"/>
                  </a:lnTo>
                  <a:lnTo>
                    <a:pt x="25400" y="732409"/>
                  </a:lnTo>
                  <a:lnTo>
                    <a:pt x="0" y="732409"/>
                  </a:lnTo>
                  <a:moveTo>
                    <a:pt x="50800" y="732409"/>
                  </a:moveTo>
                  <a:lnTo>
                    <a:pt x="50800" y="9668383"/>
                  </a:lnTo>
                  <a:lnTo>
                    <a:pt x="25400" y="9668383"/>
                  </a:lnTo>
                  <a:lnTo>
                    <a:pt x="50800" y="9668383"/>
                  </a:lnTo>
                  <a:cubicBezTo>
                    <a:pt x="50800" y="10044938"/>
                    <a:pt x="354457" y="10349992"/>
                    <a:pt x="728599" y="10349992"/>
                  </a:cubicBezTo>
                  <a:lnTo>
                    <a:pt x="3541395" y="10349992"/>
                  </a:lnTo>
                  <a:cubicBezTo>
                    <a:pt x="3915664" y="10349992"/>
                    <a:pt x="4219194" y="10044938"/>
                    <a:pt x="4219194" y="9668383"/>
                  </a:cubicBezTo>
                  <a:lnTo>
                    <a:pt x="4219194" y="732409"/>
                  </a:lnTo>
                  <a:cubicBezTo>
                    <a:pt x="4219194" y="355854"/>
                    <a:pt x="3915664" y="50800"/>
                    <a:pt x="3541395" y="50800"/>
                  </a:cubicBezTo>
                  <a:lnTo>
                    <a:pt x="728599" y="50800"/>
                  </a:lnTo>
                  <a:lnTo>
                    <a:pt x="728599" y="25400"/>
                  </a:lnTo>
                  <a:lnTo>
                    <a:pt x="728599" y="50800"/>
                  </a:lnTo>
                  <a:cubicBezTo>
                    <a:pt x="354457" y="50800"/>
                    <a:pt x="50800" y="355854"/>
                    <a:pt x="50800" y="732409"/>
                  </a:cubicBezTo>
                  <a:close/>
                </a:path>
              </a:pathLst>
            </a:custGeom>
            <a:solidFill>
              <a:srgbClr val="DEEEE1">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29" name="Google Shape;329;p11"/>
          <p:cNvGrpSpPr/>
          <p:nvPr/>
        </p:nvGrpSpPr>
        <p:grpSpPr>
          <a:xfrm>
            <a:off x="11097906" y="1415613"/>
            <a:ext cx="3204115" cy="556450"/>
            <a:chOff x="-2159" y="0"/>
            <a:chExt cx="4272153" cy="741934"/>
          </a:xfrm>
        </p:grpSpPr>
        <p:sp>
          <p:nvSpPr>
            <p:cNvPr id="330" name="Google Shape;330;p11"/>
            <p:cNvSpPr/>
            <p:nvPr/>
          </p:nvSpPr>
          <p:spPr>
            <a:xfrm>
              <a:off x="25400" y="25400"/>
              <a:ext cx="4219194" cy="691134"/>
            </a:xfrm>
            <a:custGeom>
              <a:rect b="b" l="l" r="r" t="t"/>
              <a:pathLst>
                <a:path extrusionOk="0" h="691134" w="4219194">
                  <a:moveTo>
                    <a:pt x="0" y="0"/>
                  </a:moveTo>
                  <a:lnTo>
                    <a:pt x="3857752" y="0"/>
                  </a:lnTo>
                  <a:lnTo>
                    <a:pt x="4219194" y="345567"/>
                  </a:lnTo>
                  <a:lnTo>
                    <a:pt x="3857752" y="691134"/>
                  </a:lnTo>
                  <a:lnTo>
                    <a:pt x="0" y="691134"/>
                  </a:lnTo>
                  <a:lnTo>
                    <a:pt x="361442" y="345567"/>
                  </a:lnTo>
                  <a:close/>
                </a:path>
              </a:pathLst>
            </a:custGeom>
            <a:solidFill>
              <a:srgbClr val="008000">
                <a:alpha val="60000"/>
              </a:srgbClr>
            </a:solidFill>
            <a:ln>
              <a:noFill/>
            </a:ln>
          </p:spPr>
        </p:sp>
        <p:sp>
          <p:nvSpPr>
            <p:cNvPr id="331" name="Google Shape;331;p11"/>
            <p:cNvSpPr/>
            <p:nvPr/>
          </p:nvSpPr>
          <p:spPr>
            <a:xfrm>
              <a:off x="-2159" y="0"/>
              <a:ext cx="4272153" cy="741934"/>
            </a:xfrm>
            <a:custGeom>
              <a:rect b="b" l="l" r="r" t="t"/>
              <a:pathLst>
                <a:path extrusionOk="0" h="741934" w="4272153">
                  <a:moveTo>
                    <a:pt x="27559" y="0"/>
                  </a:moveTo>
                  <a:lnTo>
                    <a:pt x="3885311" y="0"/>
                  </a:lnTo>
                  <a:cubicBezTo>
                    <a:pt x="3891788" y="0"/>
                    <a:pt x="3898138" y="2540"/>
                    <a:pt x="3902837" y="6985"/>
                  </a:cubicBezTo>
                  <a:lnTo>
                    <a:pt x="4264279" y="352679"/>
                  </a:lnTo>
                  <a:cubicBezTo>
                    <a:pt x="4269232" y="357505"/>
                    <a:pt x="4272153" y="364109"/>
                    <a:pt x="4272153" y="371094"/>
                  </a:cubicBezTo>
                  <a:cubicBezTo>
                    <a:pt x="4272153" y="378079"/>
                    <a:pt x="4269359" y="384683"/>
                    <a:pt x="4264279" y="389509"/>
                  </a:cubicBezTo>
                  <a:lnTo>
                    <a:pt x="3902964" y="734949"/>
                  </a:lnTo>
                  <a:cubicBezTo>
                    <a:pt x="3898265" y="739521"/>
                    <a:pt x="3891915" y="741934"/>
                    <a:pt x="3885438" y="741934"/>
                  </a:cubicBezTo>
                  <a:lnTo>
                    <a:pt x="27559" y="741934"/>
                  </a:lnTo>
                  <a:cubicBezTo>
                    <a:pt x="17145" y="741934"/>
                    <a:pt x="7874" y="735584"/>
                    <a:pt x="3937" y="725932"/>
                  </a:cubicBezTo>
                  <a:cubicBezTo>
                    <a:pt x="0" y="716280"/>
                    <a:pt x="2413" y="705231"/>
                    <a:pt x="9906" y="698119"/>
                  </a:cubicBezTo>
                  <a:lnTo>
                    <a:pt x="371348" y="352679"/>
                  </a:lnTo>
                  <a:lnTo>
                    <a:pt x="388874" y="371094"/>
                  </a:lnTo>
                  <a:lnTo>
                    <a:pt x="371348" y="389509"/>
                  </a:lnTo>
                  <a:lnTo>
                    <a:pt x="10033" y="43815"/>
                  </a:lnTo>
                  <a:cubicBezTo>
                    <a:pt x="2540" y="36576"/>
                    <a:pt x="127" y="25527"/>
                    <a:pt x="3937" y="16002"/>
                  </a:cubicBezTo>
                  <a:cubicBezTo>
                    <a:pt x="7747" y="6477"/>
                    <a:pt x="17145" y="0"/>
                    <a:pt x="27559" y="0"/>
                  </a:cubicBezTo>
                  <a:moveTo>
                    <a:pt x="27559" y="50800"/>
                  </a:moveTo>
                  <a:lnTo>
                    <a:pt x="27559" y="25400"/>
                  </a:lnTo>
                  <a:lnTo>
                    <a:pt x="45085" y="6985"/>
                  </a:lnTo>
                  <a:lnTo>
                    <a:pt x="406527" y="352679"/>
                  </a:lnTo>
                  <a:cubicBezTo>
                    <a:pt x="411480" y="357505"/>
                    <a:pt x="414401" y="364109"/>
                    <a:pt x="414401" y="371094"/>
                  </a:cubicBezTo>
                  <a:cubicBezTo>
                    <a:pt x="414401" y="378079"/>
                    <a:pt x="411607" y="384683"/>
                    <a:pt x="406527" y="389509"/>
                  </a:cubicBezTo>
                  <a:lnTo>
                    <a:pt x="45085" y="734949"/>
                  </a:lnTo>
                  <a:lnTo>
                    <a:pt x="27559" y="716661"/>
                  </a:lnTo>
                  <a:lnTo>
                    <a:pt x="27559" y="691261"/>
                  </a:lnTo>
                  <a:lnTo>
                    <a:pt x="3885311" y="691261"/>
                  </a:lnTo>
                  <a:lnTo>
                    <a:pt x="3885311" y="716661"/>
                  </a:lnTo>
                  <a:lnTo>
                    <a:pt x="3867785" y="698246"/>
                  </a:lnTo>
                  <a:lnTo>
                    <a:pt x="4229227" y="352679"/>
                  </a:lnTo>
                  <a:lnTo>
                    <a:pt x="4246753" y="371094"/>
                  </a:lnTo>
                  <a:lnTo>
                    <a:pt x="4229227" y="389509"/>
                  </a:lnTo>
                  <a:lnTo>
                    <a:pt x="3867785" y="43815"/>
                  </a:lnTo>
                  <a:lnTo>
                    <a:pt x="3885311" y="25400"/>
                  </a:lnTo>
                  <a:lnTo>
                    <a:pt x="3885311" y="50800"/>
                  </a:lnTo>
                  <a:lnTo>
                    <a:pt x="27559" y="50800"/>
                  </a:lnTo>
                  <a:close/>
                </a:path>
              </a:pathLst>
            </a:custGeom>
            <a:solidFill>
              <a:srgbClr val="008000">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2" name="Google Shape;332;p11"/>
          <p:cNvSpPr txBox="1"/>
          <p:nvPr/>
        </p:nvSpPr>
        <p:spPr>
          <a:xfrm>
            <a:off x="11437012" y="1447425"/>
            <a:ext cx="2518000" cy="464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1800" u="none" cap="none" strike="noStrike">
                <a:solidFill>
                  <a:srgbClr val="FFFFFF"/>
                </a:solidFill>
                <a:latin typeface="Arial"/>
                <a:ea typeface="Arial"/>
                <a:cs typeface="Arial"/>
                <a:sym typeface="Arial"/>
              </a:rPr>
              <a:t>Outcomes</a:t>
            </a:r>
            <a:endParaRPr/>
          </a:p>
        </p:txBody>
      </p:sp>
      <p:grpSp>
        <p:nvGrpSpPr>
          <p:cNvPr id="333" name="Google Shape;333;p11"/>
          <p:cNvGrpSpPr/>
          <p:nvPr/>
        </p:nvGrpSpPr>
        <p:grpSpPr>
          <a:xfrm>
            <a:off x="11154902" y="2111471"/>
            <a:ext cx="3202496" cy="7800595"/>
            <a:chOff x="0" y="0"/>
            <a:chExt cx="4269994" cy="10400792"/>
          </a:xfrm>
        </p:grpSpPr>
        <p:sp>
          <p:nvSpPr>
            <p:cNvPr id="334" name="Google Shape;334;p11"/>
            <p:cNvSpPr/>
            <p:nvPr/>
          </p:nvSpPr>
          <p:spPr>
            <a:xfrm>
              <a:off x="25400" y="25400"/>
              <a:ext cx="4219194" cy="10349992"/>
            </a:xfrm>
            <a:custGeom>
              <a:rect b="b" l="l" r="r" t="t"/>
              <a:pathLst>
                <a:path extrusionOk="0" h="10349992" w="4219194">
                  <a:moveTo>
                    <a:pt x="0" y="707009"/>
                  </a:moveTo>
                  <a:cubicBezTo>
                    <a:pt x="0" y="316484"/>
                    <a:pt x="314833" y="0"/>
                    <a:pt x="703199" y="0"/>
                  </a:cubicBezTo>
                  <a:lnTo>
                    <a:pt x="3515995" y="0"/>
                  </a:lnTo>
                  <a:cubicBezTo>
                    <a:pt x="3904361" y="0"/>
                    <a:pt x="4219194" y="316484"/>
                    <a:pt x="4219194" y="707009"/>
                  </a:cubicBezTo>
                  <a:lnTo>
                    <a:pt x="4219194" y="9642983"/>
                  </a:lnTo>
                  <a:cubicBezTo>
                    <a:pt x="4219194" y="10033381"/>
                    <a:pt x="3904361" y="10349992"/>
                    <a:pt x="3515995" y="10349992"/>
                  </a:cubicBezTo>
                  <a:lnTo>
                    <a:pt x="703199" y="10349992"/>
                  </a:lnTo>
                  <a:cubicBezTo>
                    <a:pt x="314833" y="10349992"/>
                    <a:pt x="0" y="10033508"/>
                    <a:pt x="0" y="9642983"/>
                  </a:cubicBezTo>
                  <a:close/>
                </a:path>
              </a:pathLst>
            </a:custGeom>
            <a:solidFill>
              <a:srgbClr val="BEDEB9">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11"/>
            <p:cNvSpPr/>
            <p:nvPr/>
          </p:nvSpPr>
          <p:spPr>
            <a:xfrm>
              <a:off x="0" y="0"/>
              <a:ext cx="4269994" cy="10400792"/>
            </a:xfrm>
            <a:custGeom>
              <a:rect b="b" l="l" r="r" t="t"/>
              <a:pathLst>
                <a:path extrusionOk="0" h="10400792" w="4269994">
                  <a:moveTo>
                    <a:pt x="0" y="732409"/>
                  </a:moveTo>
                  <a:cubicBezTo>
                    <a:pt x="0" y="328041"/>
                    <a:pt x="326136" y="0"/>
                    <a:pt x="728599" y="0"/>
                  </a:cubicBezTo>
                  <a:lnTo>
                    <a:pt x="3541395" y="0"/>
                  </a:lnTo>
                  <a:lnTo>
                    <a:pt x="3541395" y="25400"/>
                  </a:lnTo>
                  <a:lnTo>
                    <a:pt x="3541395" y="0"/>
                  </a:lnTo>
                  <a:lnTo>
                    <a:pt x="3541395" y="25400"/>
                  </a:lnTo>
                  <a:lnTo>
                    <a:pt x="3541395" y="0"/>
                  </a:lnTo>
                  <a:cubicBezTo>
                    <a:pt x="3943985" y="0"/>
                    <a:pt x="4269994" y="328041"/>
                    <a:pt x="4269994" y="732409"/>
                  </a:cubicBezTo>
                  <a:lnTo>
                    <a:pt x="4244594" y="732409"/>
                  </a:lnTo>
                  <a:lnTo>
                    <a:pt x="4269994" y="732409"/>
                  </a:lnTo>
                  <a:lnTo>
                    <a:pt x="4269994" y="9668383"/>
                  </a:lnTo>
                  <a:lnTo>
                    <a:pt x="4244594" y="9668383"/>
                  </a:lnTo>
                  <a:lnTo>
                    <a:pt x="4269994" y="9668383"/>
                  </a:lnTo>
                  <a:cubicBezTo>
                    <a:pt x="4269994" y="10072751"/>
                    <a:pt x="3943858" y="10400792"/>
                    <a:pt x="3541395" y="10400792"/>
                  </a:cubicBezTo>
                  <a:lnTo>
                    <a:pt x="3541395" y="10375392"/>
                  </a:lnTo>
                  <a:lnTo>
                    <a:pt x="3541395" y="10400792"/>
                  </a:lnTo>
                  <a:lnTo>
                    <a:pt x="728599" y="10400792"/>
                  </a:lnTo>
                  <a:lnTo>
                    <a:pt x="728599" y="10375392"/>
                  </a:lnTo>
                  <a:lnTo>
                    <a:pt x="728599" y="10400792"/>
                  </a:lnTo>
                  <a:cubicBezTo>
                    <a:pt x="326136" y="10400792"/>
                    <a:pt x="0" y="10072751"/>
                    <a:pt x="0" y="9668383"/>
                  </a:cubicBezTo>
                  <a:lnTo>
                    <a:pt x="0" y="732409"/>
                  </a:lnTo>
                  <a:lnTo>
                    <a:pt x="25400" y="732409"/>
                  </a:lnTo>
                  <a:lnTo>
                    <a:pt x="0" y="732409"/>
                  </a:lnTo>
                  <a:moveTo>
                    <a:pt x="50800" y="732409"/>
                  </a:moveTo>
                  <a:lnTo>
                    <a:pt x="50800" y="9668383"/>
                  </a:lnTo>
                  <a:lnTo>
                    <a:pt x="25400" y="9668383"/>
                  </a:lnTo>
                  <a:lnTo>
                    <a:pt x="50800" y="9668383"/>
                  </a:lnTo>
                  <a:cubicBezTo>
                    <a:pt x="50800" y="10044938"/>
                    <a:pt x="354457" y="10349992"/>
                    <a:pt x="728599" y="10349992"/>
                  </a:cubicBezTo>
                  <a:lnTo>
                    <a:pt x="3541395" y="10349992"/>
                  </a:lnTo>
                  <a:cubicBezTo>
                    <a:pt x="3915664" y="10349992"/>
                    <a:pt x="4219194" y="10044938"/>
                    <a:pt x="4219194" y="9668383"/>
                  </a:cubicBezTo>
                  <a:lnTo>
                    <a:pt x="4219194" y="732409"/>
                  </a:lnTo>
                  <a:cubicBezTo>
                    <a:pt x="4219194" y="355854"/>
                    <a:pt x="3915664" y="50800"/>
                    <a:pt x="3541395" y="50800"/>
                  </a:cubicBezTo>
                  <a:lnTo>
                    <a:pt x="728599" y="50800"/>
                  </a:lnTo>
                  <a:lnTo>
                    <a:pt x="728599" y="25400"/>
                  </a:lnTo>
                  <a:lnTo>
                    <a:pt x="728599" y="50800"/>
                  </a:lnTo>
                  <a:cubicBezTo>
                    <a:pt x="354457" y="50800"/>
                    <a:pt x="50800" y="355854"/>
                    <a:pt x="50800" y="732409"/>
                  </a:cubicBezTo>
                  <a:close/>
                </a:path>
              </a:pathLst>
            </a:custGeom>
            <a:solidFill>
              <a:srgbClr val="DEEEE1">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36" name="Google Shape;336;p11"/>
          <p:cNvGrpSpPr/>
          <p:nvPr/>
        </p:nvGrpSpPr>
        <p:grpSpPr>
          <a:xfrm>
            <a:off x="14705280" y="1415613"/>
            <a:ext cx="3204115" cy="556450"/>
            <a:chOff x="-2159" y="0"/>
            <a:chExt cx="4272153" cy="741934"/>
          </a:xfrm>
        </p:grpSpPr>
        <p:sp>
          <p:nvSpPr>
            <p:cNvPr id="337" name="Google Shape;337;p11"/>
            <p:cNvSpPr/>
            <p:nvPr/>
          </p:nvSpPr>
          <p:spPr>
            <a:xfrm>
              <a:off x="25400" y="25400"/>
              <a:ext cx="4219194" cy="691134"/>
            </a:xfrm>
            <a:custGeom>
              <a:rect b="b" l="l" r="r" t="t"/>
              <a:pathLst>
                <a:path extrusionOk="0" h="691134" w="4219194">
                  <a:moveTo>
                    <a:pt x="0" y="0"/>
                  </a:moveTo>
                  <a:lnTo>
                    <a:pt x="3857752" y="0"/>
                  </a:lnTo>
                  <a:lnTo>
                    <a:pt x="4219194" y="345567"/>
                  </a:lnTo>
                  <a:lnTo>
                    <a:pt x="3857752" y="691134"/>
                  </a:lnTo>
                  <a:lnTo>
                    <a:pt x="0" y="691134"/>
                  </a:lnTo>
                  <a:lnTo>
                    <a:pt x="361442" y="345567"/>
                  </a:lnTo>
                  <a:close/>
                </a:path>
              </a:pathLst>
            </a:custGeom>
            <a:solidFill>
              <a:srgbClr val="008000">
                <a:alpha val="49019"/>
              </a:srgbClr>
            </a:solidFill>
            <a:ln>
              <a:noFill/>
            </a:ln>
          </p:spPr>
        </p:sp>
        <p:sp>
          <p:nvSpPr>
            <p:cNvPr id="338" name="Google Shape;338;p11"/>
            <p:cNvSpPr/>
            <p:nvPr/>
          </p:nvSpPr>
          <p:spPr>
            <a:xfrm>
              <a:off x="-2159" y="0"/>
              <a:ext cx="4272153" cy="741934"/>
            </a:xfrm>
            <a:custGeom>
              <a:rect b="b" l="l" r="r" t="t"/>
              <a:pathLst>
                <a:path extrusionOk="0" h="741934" w="4272153">
                  <a:moveTo>
                    <a:pt x="27559" y="0"/>
                  </a:moveTo>
                  <a:lnTo>
                    <a:pt x="3885311" y="0"/>
                  </a:lnTo>
                  <a:cubicBezTo>
                    <a:pt x="3891788" y="0"/>
                    <a:pt x="3898138" y="2540"/>
                    <a:pt x="3902837" y="6985"/>
                  </a:cubicBezTo>
                  <a:lnTo>
                    <a:pt x="4264279" y="352679"/>
                  </a:lnTo>
                  <a:cubicBezTo>
                    <a:pt x="4269232" y="357505"/>
                    <a:pt x="4272153" y="364109"/>
                    <a:pt x="4272153" y="371094"/>
                  </a:cubicBezTo>
                  <a:cubicBezTo>
                    <a:pt x="4272153" y="378079"/>
                    <a:pt x="4269359" y="384683"/>
                    <a:pt x="4264279" y="389509"/>
                  </a:cubicBezTo>
                  <a:lnTo>
                    <a:pt x="3902964" y="734949"/>
                  </a:lnTo>
                  <a:cubicBezTo>
                    <a:pt x="3898265" y="739521"/>
                    <a:pt x="3891915" y="741934"/>
                    <a:pt x="3885438" y="741934"/>
                  </a:cubicBezTo>
                  <a:lnTo>
                    <a:pt x="27559" y="741934"/>
                  </a:lnTo>
                  <a:cubicBezTo>
                    <a:pt x="17145" y="741934"/>
                    <a:pt x="7874" y="735584"/>
                    <a:pt x="3937" y="725932"/>
                  </a:cubicBezTo>
                  <a:cubicBezTo>
                    <a:pt x="0" y="716280"/>
                    <a:pt x="2413" y="705231"/>
                    <a:pt x="9906" y="698119"/>
                  </a:cubicBezTo>
                  <a:lnTo>
                    <a:pt x="371348" y="352679"/>
                  </a:lnTo>
                  <a:lnTo>
                    <a:pt x="388874" y="371094"/>
                  </a:lnTo>
                  <a:lnTo>
                    <a:pt x="371348" y="389509"/>
                  </a:lnTo>
                  <a:lnTo>
                    <a:pt x="10033" y="43815"/>
                  </a:lnTo>
                  <a:cubicBezTo>
                    <a:pt x="2540" y="36576"/>
                    <a:pt x="127" y="25527"/>
                    <a:pt x="3937" y="16002"/>
                  </a:cubicBezTo>
                  <a:cubicBezTo>
                    <a:pt x="7747" y="6477"/>
                    <a:pt x="17145" y="0"/>
                    <a:pt x="27559" y="0"/>
                  </a:cubicBezTo>
                  <a:moveTo>
                    <a:pt x="27559" y="50800"/>
                  </a:moveTo>
                  <a:lnTo>
                    <a:pt x="27559" y="25400"/>
                  </a:lnTo>
                  <a:lnTo>
                    <a:pt x="45085" y="6985"/>
                  </a:lnTo>
                  <a:lnTo>
                    <a:pt x="406527" y="352679"/>
                  </a:lnTo>
                  <a:cubicBezTo>
                    <a:pt x="411480" y="357505"/>
                    <a:pt x="414401" y="364109"/>
                    <a:pt x="414401" y="371094"/>
                  </a:cubicBezTo>
                  <a:cubicBezTo>
                    <a:pt x="414401" y="378079"/>
                    <a:pt x="411607" y="384683"/>
                    <a:pt x="406527" y="389509"/>
                  </a:cubicBezTo>
                  <a:lnTo>
                    <a:pt x="45085" y="734949"/>
                  </a:lnTo>
                  <a:lnTo>
                    <a:pt x="27559" y="716661"/>
                  </a:lnTo>
                  <a:lnTo>
                    <a:pt x="27559" y="691261"/>
                  </a:lnTo>
                  <a:lnTo>
                    <a:pt x="3885311" y="691261"/>
                  </a:lnTo>
                  <a:lnTo>
                    <a:pt x="3885311" y="716661"/>
                  </a:lnTo>
                  <a:lnTo>
                    <a:pt x="3867785" y="698246"/>
                  </a:lnTo>
                  <a:lnTo>
                    <a:pt x="4229227" y="352679"/>
                  </a:lnTo>
                  <a:lnTo>
                    <a:pt x="4246753" y="371094"/>
                  </a:lnTo>
                  <a:lnTo>
                    <a:pt x="4229227" y="389509"/>
                  </a:lnTo>
                  <a:lnTo>
                    <a:pt x="3867785" y="43815"/>
                  </a:lnTo>
                  <a:lnTo>
                    <a:pt x="3885311" y="25400"/>
                  </a:lnTo>
                  <a:lnTo>
                    <a:pt x="3885311" y="50800"/>
                  </a:lnTo>
                  <a:lnTo>
                    <a:pt x="27559" y="50800"/>
                  </a:lnTo>
                  <a:close/>
                </a:path>
              </a:pathLst>
            </a:custGeom>
            <a:solidFill>
              <a:srgbClr val="008000">
                <a:alpha val="4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39" name="Google Shape;339;p11"/>
          <p:cNvSpPr txBox="1"/>
          <p:nvPr/>
        </p:nvSpPr>
        <p:spPr>
          <a:xfrm>
            <a:off x="15044386" y="1447425"/>
            <a:ext cx="2518000" cy="464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1800" u="none" cap="none" strike="noStrike">
                <a:solidFill>
                  <a:srgbClr val="FFFFFF"/>
                </a:solidFill>
                <a:latin typeface="Arial"/>
                <a:ea typeface="Arial"/>
                <a:cs typeface="Arial"/>
                <a:sym typeface="Arial"/>
              </a:rPr>
              <a:t>Impact</a:t>
            </a:r>
            <a:endParaRPr/>
          </a:p>
        </p:txBody>
      </p:sp>
      <p:grpSp>
        <p:nvGrpSpPr>
          <p:cNvPr id="340" name="Google Shape;340;p11"/>
          <p:cNvGrpSpPr/>
          <p:nvPr/>
        </p:nvGrpSpPr>
        <p:grpSpPr>
          <a:xfrm>
            <a:off x="14770530" y="2163481"/>
            <a:ext cx="3202496" cy="7800595"/>
            <a:chOff x="0" y="0"/>
            <a:chExt cx="4269994" cy="10400792"/>
          </a:xfrm>
        </p:grpSpPr>
        <p:sp>
          <p:nvSpPr>
            <p:cNvPr id="341" name="Google Shape;341;p11"/>
            <p:cNvSpPr/>
            <p:nvPr/>
          </p:nvSpPr>
          <p:spPr>
            <a:xfrm>
              <a:off x="25400" y="25400"/>
              <a:ext cx="4219194" cy="10349992"/>
            </a:xfrm>
            <a:custGeom>
              <a:rect b="b" l="l" r="r" t="t"/>
              <a:pathLst>
                <a:path extrusionOk="0" h="10349992" w="4219194">
                  <a:moveTo>
                    <a:pt x="0" y="707009"/>
                  </a:moveTo>
                  <a:cubicBezTo>
                    <a:pt x="0" y="316484"/>
                    <a:pt x="314833" y="0"/>
                    <a:pt x="703199" y="0"/>
                  </a:cubicBezTo>
                  <a:lnTo>
                    <a:pt x="3515995" y="0"/>
                  </a:lnTo>
                  <a:cubicBezTo>
                    <a:pt x="3904361" y="0"/>
                    <a:pt x="4219194" y="316484"/>
                    <a:pt x="4219194" y="707009"/>
                  </a:cubicBezTo>
                  <a:lnTo>
                    <a:pt x="4219194" y="9642983"/>
                  </a:lnTo>
                  <a:cubicBezTo>
                    <a:pt x="4219194" y="10033381"/>
                    <a:pt x="3904361" y="10349992"/>
                    <a:pt x="3515995" y="10349992"/>
                  </a:cubicBezTo>
                  <a:lnTo>
                    <a:pt x="703199" y="10349992"/>
                  </a:lnTo>
                  <a:cubicBezTo>
                    <a:pt x="314833" y="10349992"/>
                    <a:pt x="0" y="10033508"/>
                    <a:pt x="0" y="9642983"/>
                  </a:cubicBezTo>
                  <a:close/>
                </a:path>
              </a:pathLst>
            </a:custGeom>
            <a:solidFill>
              <a:srgbClr val="BEDEB9">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11"/>
            <p:cNvSpPr/>
            <p:nvPr/>
          </p:nvSpPr>
          <p:spPr>
            <a:xfrm>
              <a:off x="0" y="0"/>
              <a:ext cx="4269994" cy="10400792"/>
            </a:xfrm>
            <a:custGeom>
              <a:rect b="b" l="l" r="r" t="t"/>
              <a:pathLst>
                <a:path extrusionOk="0" h="10400792" w="4269994">
                  <a:moveTo>
                    <a:pt x="0" y="732409"/>
                  </a:moveTo>
                  <a:cubicBezTo>
                    <a:pt x="0" y="328041"/>
                    <a:pt x="326136" y="0"/>
                    <a:pt x="728599" y="0"/>
                  </a:cubicBezTo>
                  <a:lnTo>
                    <a:pt x="3541395" y="0"/>
                  </a:lnTo>
                  <a:lnTo>
                    <a:pt x="3541395" y="25400"/>
                  </a:lnTo>
                  <a:lnTo>
                    <a:pt x="3541395" y="0"/>
                  </a:lnTo>
                  <a:lnTo>
                    <a:pt x="3541395" y="25400"/>
                  </a:lnTo>
                  <a:lnTo>
                    <a:pt x="3541395" y="0"/>
                  </a:lnTo>
                  <a:cubicBezTo>
                    <a:pt x="3943985" y="0"/>
                    <a:pt x="4269994" y="328041"/>
                    <a:pt x="4269994" y="732409"/>
                  </a:cubicBezTo>
                  <a:lnTo>
                    <a:pt x="4244594" y="732409"/>
                  </a:lnTo>
                  <a:lnTo>
                    <a:pt x="4269994" y="732409"/>
                  </a:lnTo>
                  <a:lnTo>
                    <a:pt x="4269994" y="9668383"/>
                  </a:lnTo>
                  <a:lnTo>
                    <a:pt x="4244594" y="9668383"/>
                  </a:lnTo>
                  <a:lnTo>
                    <a:pt x="4269994" y="9668383"/>
                  </a:lnTo>
                  <a:cubicBezTo>
                    <a:pt x="4269994" y="10072751"/>
                    <a:pt x="3943858" y="10400792"/>
                    <a:pt x="3541395" y="10400792"/>
                  </a:cubicBezTo>
                  <a:lnTo>
                    <a:pt x="3541395" y="10375392"/>
                  </a:lnTo>
                  <a:lnTo>
                    <a:pt x="3541395" y="10400792"/>
                  </a:lnTo>
                  <a:lnTo>
                    <a:pt x="728599" y="10400792"/>
                  </a:lnTo>
                  <a:lnTo>
                    <a:pt x="728599" y="10375392"/>
                  </a:lnTo>
                  <a:lnTo>
                    <a:pt x="728599" y="10400792"/>
                  </a:lnTo>
                  <a:cubicBezTo>
                    <a:pt x="326136" y="10400792"/>
                    <a:pt x="0" y="10072751"/>
                    <a:pt x="0" y="9668383"/>
                  </a:cubicBezTo>
                  <a:lnTo>
                    <a:pt x="0" y="732409"/>
                  </a:lnTo>
                  <a:lnTo>
                    <a:pt x="25400" y="732409"/>
                  </a:lnTo>
                  <a:lnTo>
                    <a:pt x="0" y="732409"/>
                  </a:lnTo>
                  <a:moveTo>
                    <a:pt x="50800" y="732409"/>
                  </a:moveTo>
                  <a:lnTo>
                    <a:pt x="50800" y="9668383"/>
                  </a:lnTo>
                  <a:lnTo>
                    <a:pt x="25400" y="9668383"/>
                  </a:lnTo>
                  <a:lnTo>
                    <a:pt x="50800" y="9668383"/>
                  </a:lnTo>
                  <a:cubicBezTo>
                    <a:pt x="50800" y="10044938"/>
                    <a:pt x="354457" y="10349992"/>
                    <a:pt x="728599" y="10349992"/>
                  </a:cubicBezTo>
                  <a:lnTo>
                    <a:pt x="3541395" y="10349992"/>
                  </a:lnTo>
                  <a:cubicBezTo>
                    <a:pt x="3915664" y="10349992"/>
                    <a:pt x="4219194" y="10044938"/>
                    <a:pt x="4219194" y="9668383"/>
                  </a:cubicBezTo>
                  <a:lnTo>
                    <a:pt x="4219194" y="732409"/>
                  </a:lnTo>
                  <a:cubicBezTo>
                    <a:pt x="4219194" y="355854"/>
                    <a:pt x="3915664" y="50800"/>
                    <a:pt x="3541395" y="50800"/>
                  </a:cubicBezTo>
                  <a:lnTo>
                    <a:pt x="728599" y="50800"/>
                  </a:lnTo>
                  <a:lnTo>
                    <a:pt x="728599" y="25400"/>
                  </a:lnTo>
                  <a:lnTo>
                    <a:pt x="728599" y="50800"/>
                  </a:lnTo>
                  <a:cubicBezTo>
                    <a:pt x="354457" y="50800"/>
                    <a:pt x="50800" y="355854"/>
                    <a:pt x="50800" y="732409"/>
                  </a:cubicBezTo>
                  <a:close/>
                </a:path>
              </a:pathLst>
            </a:custGeom>
            <a:solidFill>
              <a:srgbClr val="DEEEE1">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3" name="Google Shape;343;p11"/>
          <p:cNvSpPr txBox="1"/>
          <p:nvPr/>
        </p:nvSpPr>
        <p:spPr>
          <a:xfrm>
            <a:off x="549544" y="2309180"/>
            <a:ext cx="2743500" cy="7622400"/>
          </a:xfrm>
          <a:prstGeom prst="rect">
            <a:avLst/>
          </a:prstGeom>
          <a:noFill/>
          <a:ln>
            <a:noFill/>
          </a:ln>
        </p:spPr>
        <p:txBody>
          <a:bodyPr anchorCtr="0" anchor="t" bIns="0" lIns="0" spcFirstLastPara="1" rIns="0" wrap="square" tIns="0">
            <a:spAutoFit/>
          </a:bodyPr>
          <a:lstStyle/>
          <a:p>
            <a:pPr indent="-164253" lvl="2" marL="53086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Funding:</a:t>
            </a:r>
            <a:r>
              <a:rPr i="0" lang="en-US" sz="2000" u="none" cap="none" strike="noStrike">
                <a:solidFill>
                  <a:srgbClr val="000000"/>
                </a:solidFill>
                <a:latin typeface="Times New Roman"/>
                <a:ea typeface="Times New Roman"/>
                <a:cs typeface="Times New Roman"/>
                <a:sym typeface="Times New Roman"/>
              </a:rPr>
              <a:t> Financial resources from government and non-government sources.</a:t>
            </a:r>
            <a:endParaRPr sz="2000">
              <a:latin typeface="Times New Roman"/>
              <a:ea typeface="Times New Roman"/>
              <a:cs typeface="Times New Roman"/>
              <a:sym typeface="Times New Roman"/>
            </a:endParaRPr>
          </a:p>
          <a:p>
            <a:pPr indent="-164253" lvl="2" marL="53086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Expertise:</a:t>
            </a:r>
            <a:r>
              <a:rPr i="0" lang="en-US" sz="2000" u="none" cap="none" strike="noStrike">
                <a:solidFill>
                  <a:srgbClr val="000000"/>
                </a:solidFill>
                <a:latin typeface="Times New Roman"/>
                <a:ea typeface="Times New Roman"/>
                <a:cs typeface="Times New Roman"/>
                <a:sym typeface="Times New Roman"/>
              </a:rPr>
              <a:t> Knowledge and experience from CRISP &amp; Living Landscape members and other experts.</a:t>
            </a:r>
            <a:endParaRPr sz="2000">
              <a:latin typeface="Times New Roman"/>
              <a:ea typeface="Times New Roman"/>
              <a:cs typeface="Times New Roman"/>
              <a:sym typeface="Times New Roman"/>
            </a:endParaRPr>
          </a:p>
          <a:p>
            <a:pPr indent="-164253" lvl="2" marL="53086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Government Collaboration:</a:t>
            </a:r>
            <a:r>
              <a:rPr i="0" lang="en-US" sz="2000" u="none" cap="none" strike="noStrike">
                <a:solidFill>
                  <a:srgbClr val="000000"/>
                </a:solidFill>
                <a:latin typeface="Times New Roman"/>
                <a:ea typeface="Times New Roman"/>
                <a:cs typeface="Times New Roman"/>
                <a:sym typeface="Times New Roman"/>
              </a:rPr>
              <a:t> Partnerships with local and state government bodies.</a:t>
            </a:r>
            <a:endParaRPr sz="2000">
              <a:latin typeface="Times New Roman"/>
              <a:ea typeface="Times New Roman"/>
              <a:cs typeface="Times New Roman"/>
              <a:sym typeface="Times New Roman"/>
            </a:endParaRPr>
          </a:p>
          <a:p>
            <a:pPr indent="-164253" lvl="2" marL="53086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Community Engagement:</a:t>
            </a:r>
            <a:r>
              <a:rPr i="0" lang="en-US" sz="2000" u="none" cap="none" strike="noStrike">
                <a:solidFill>
                  <a:srgbClr val="000000"/>
                </a:solidFill>
                <a:latin typeface="Times New Roman"/>
                <a:ea typeface="Times New Roman"/>
                <a:cs typeface="Times New Roman"/>
                <a:sym typeface="Times New Roman"/>
              </a:rPr>
              <a:t> Participation and input from local communities and grassroots institutions.</a:t>
            </a:r>
            <a:endParaRPr sz="2000">
              <a:latin typeface="Times New Roman"/>
              <a:ea typeface="Times New Roman"/>
              <a:cs typeface="Times New Roman"/>
              <a:sym typeface="Times New Roman"/>
            </a:endParaRPr>
          </a:p>
        </p:txBody>
      </p:sp>
      <p:sp>
        <p:nvSpPr>
          <p:cNvPr id="344" name="Google Shape;344;p11"/>
          <p:cNvSpPr txBox="1"/>
          <p:nvPr/>
        </p:nvSpPr>
        <p:spPr>
          <a:xfrm>
            <a:off x="407292" y="496641"/>
            <a:ext cx="17473450" cy="452247"/>
          </a:xfrm>
          <a:prstGeom prst="rect">
            <a:avLst/>
          </a:prstGeom>
          <a:noFill/>
          <a:ln>
            <a:noFill/>
          </a:ln>
        </p:spPr>
        <p:txBody>
          <a:bodyPr anchorCtr="0" anchor="t" bIns="0" lIns="0" spcFirstLastPara="1" rIns="0" wrap="square" tIns="0">
            <a:spAutoFit/>
          </a:bodyPr>
          <a:lstStyle/>
          <a:p>
            <a:pPr indent="0" lvl="0" marL="0" marR="0" rtl="0" algn="ctr">
              <a:lnSpc>
                <a:spcPct val="108038"/>
              </a:lnSpc>
              <a:spcBef>
                <a:spcPts val="0"/>
              </a:spcBef>
              <a:spcAft>
                <a:spcPts val="0"/>
              </a:spcAft>
              <a:buNone/>
            </a:pPr>
            <a:r>
              <a:rPr b="1" i="0" lang="en-US" sz="2799" u="none" cap="none" strike="noStrike">
                <a:solidFill>
                  <a:srgbClr val="FFFFFF"/>
                </a:solidFill>
                <a:latin typeface="Arial"/>
                <a:ea typeface="Arial"/>
                <a:cs typeface="Arial"/>
                <a:sym typeface="Arial"/>
              </a:rPr>
              <a:t>Theory of change - Planning for identifying, protecting and regenerating Commons</a:t>
            </a:r>
            <a:endParaRPr/>
          </a:p>
        </p:txBody>
      </p:sp>
      <p:sp>
        <p:nvSpPr>
          <p:cNvPr id="345" name="Google Shape;345;p11"/>
          <p:cNvSpPr txBox="1"/>
          <p:nvPr/>
        </p:nvSpPr>
        <p:spPr>
          <a:xfrm>
            <a:off x="14987290" y="2361190"/>
            <a:ext cx="2743500" cy="6957300"/>
          </a:xfrm>
          <a:prstGeom prst="rect">
            <a:avLst/>
          </a:prstGeom>
          <a:noFill/>
          <a:ln>
            <a:noFill/>
          </a:ln>
        </p:spPr>
        <p:txBody>
          <a:bodyPr anchorCtr="0" anchor="t" bIns="0" lIns="0" spcFirstLastPara="1" rIns="0" wrap="square" tIns="0">
            <a:spAutoFit/>
          </a:bodyPr>
          <a:lstStyle/>
          <a:p>
            <a:pPr indent="-164253" lvl="2" marL="53086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Sustainable Community Development:</a:t>
            </a:r>
            <a:r>
              <a:rPr i="0" lang="en-US" sz="2000" u="none" cap="none" strike="noStrike">
                <a:solidFill>
                  <a:srgbClr val="000000"/>
                </a:solidFill>
                <a:latin typeface="Times New Roman"/>
                <a:ea typeface="Times New Roman"/>
                <a:cs typeface="Times New Roman"/>
                <a:sym typeface="Times New Roman"/>
              </a:rPr>
              <a:t> Long-term improvements in living standards and community well-being.</a:t>
            </a:r>
            <a:endParaRPr sz="2000">
              <a:latin typeface="Times New Roman"/>
              <a:ea typeface="Times New Roman"/>
              <a:cs typeface="Times New Roman"/>
              <a:sym typeface="Times New Roman"/>
            </a:endParaRPr>
          </a:p>
          <a:p>
            <a:pPr indent="-164253" lvl="2" marL="53086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Reduced Inequality:</a:t>
            </a:r>
            <a:r>
              <a:rPr i="0" lang="en-US" sz="2000" u="none" cap="none" strike="noStrike">
                <a:solidFill>
                  <a:srgbClr val="000000"/>
                </a:solidFill>
                <a:latin typeface="Times New Roman"/>
                <a:ea typeface="Times New Roman"/>
                <a:cs typeface="Times New Roman"/>
                <a:sym typeface="Times New Roman"/>
              </a:rPr>
              <a:t> More equitable access to services and opportunities for all community members.</a:t>
            </a:r>
            <a:endParaRPr sz="2000">
              <a:latin typeface="Times New Roman"/>
              <a:ea typeface="Times New Roman"/>
              <a:cs typeface="Times New Roman"/>
              <a:sym typeface="Times New Roman"/>
            </a:endParaRPr>
          </a:p>
          <a:p>
            <a:pPr indent="-164253" lvl="2" marL="53086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Improved Standard of Living </a:t>
            </a:r>
            <a:r>
              <a:rPr i="0" lang="en-US" sz="2000" u="none" cap="none" strike="noStrike">
                <a:solidFill>
                  <a:srgbClr val="000000"/>
                </a:solidFill>
                <a:latin typeface="Times New Roman"/>
                <a:ea typeface="Times New Roman"/>
                <a:cs typeface="Times New Roman"/>
                <a:sym typeface="Times New Roman"/>
              </a:rPr>
              <a:t>among the Communities </a:t>
            </a:r>
            <a:endParaRPr sz="2000">
              <a:latin typeface="Times New Roman"/>
              <a:ea typeface="Times New Roman"/>
              <a:cs typeface="Times New Roman"/>
              <a:sym typeface="Times New Roman"/>
            </a:endParaRPr>
          </a:p>
          <a:p>
            <a:pPr indent="-164253" lvl="2" marL="53086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Reduced climate vulnerability  </a:t>
            </a:r>
            <a:r>
              <a:rPr i="0" lang="en-US" sz="2000" u="none" cap="none" strike="noStrike">
                <a:solidFill>
                  <a:srgbClr val="000000"/>
                </a:solidFill>
                <a:latin typeface="Times New Roman"/>
                <a:ea typeface="Times New Roman"/>
                <a:cs typeface="Times New Roman"/>
                <a:sym typeface="Times New Roman"/>
              </a:rPr>
              <a:t>among the Communities </a:t>
            </a:r>
            <a:endParaRPr sz="2000">
              <a:latin typeface="Times New Roman"/>
              <a:ea typeface="Times New Roman"/>
              <a:cs typeface="Times New Roman"/>
              <a:sym typeface="Times New Roman"/>
            </a:endParaRPr>
          </a:p>
        </p:txBody>
      </p:sp>
      <p:sp>
        <p:nvSpPr>
          <p:cNvPr id="346" name="Google Shape;346;p11"/>
          <p:cNvSpPr txBox="1"/>
          <p:nvPr/>
        </p:nvSpPr>
        <p:spPr>
          <a:xfrm>
            <a:off x="11211612" y="2361190"/>
            <a:ext cx="2743500" cy="6957300"/>
          </a:xfrm>
          <a:prstGeom prst="rect">
            <a:avLst/>
          </a:prstGeom>
          <a:noFill/>
          <a:ln>
            <a:noFill/>
          </a:ln>
        </p:spPr>
        <p:txBody>
          <a:bodyPr anchorCtr="0" anchor="t" bIns="0" lIns="0" spcFirstLastPara="1" rIns="0" wrap="square" tIns="0">
            <a:spAutoFit/>
          </a:bodyPr>
          <a:lstStyle/>
          <a:p>
            <a:pPr indent="-164253" lvl="2" marL="53086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Improved optimum </a:t>
            </a:r>
            <a:r>
              <a:rPr i="0" lang="en-US" sz="2000" u="none" cap="none" strike="noStrike">
                <a:solidFill>
                  <a:srgbClr val="000000"/>
                </a:solidFill>
                <a:latin typeface="Times New Roman"/>
                <a:ea typeface="Times New Roman"/>
                <a:cs typeface="Times New Roman"/>
                <a:sym typeface="Times New Roman"/>
              </a:rPr>
              <a:t>utilisation of commons at the village level </a:t>
            </a:r>
            <a:endParaRPr sz="2000">
              <a:latin typeface="Times New Roman"/>
              <a:ea typeface="Times New Roman"/>
              <a:cs typeface="Times New Roman"/>
              <a:sym typeface="Times New Roman"/>
            </a:endParaRPr>
          </a:p>
          <a:p>
            <a:pPr indent="-164253" lvl="2" marL="53086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Improved Climate Actions</a:t>
            </a:r>
            <a:r>
              <a:rPr i="0" lang="en-US" sz="2000" u="none" cap="none" strike="noStrike">
                <a:solidFill>
                  <a:srgbClr val="000000"/>
                </a:solidFill>
                <a:latin typeface="Times New Roman"/>
                <a:ea typeface="Times New Roman"/>
                <a:cs typeface="Times New Roman"/>
                <a:sym typeface="Times New Roman"/>
              </a:rPr>
              <a:t> at Village level by the Communities </a:t>
            </a:r>
            <a:endParaRPr sz="2000">
              <a:latin typeface="Times New Roman"/>
              <a:ea typeface="Times New Roman"/>
              <a:cs typeface="Times New Roman"/>
              <a:sym typeface="Times New Roman"/>
            </a:endParaRPr>
          </a:p>
          <a:p>
            <a:pPr indent="-164253" lvl="2" marL="53086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Increased community </a:t>
            </a:r>
            <a:r>
              <a:rPr i="0" lang="en-US" sz="2000" u="none" cap="none" strike="noStrike">
                <a:solidFill>
                  <a:srgbClr val="000000"/>
                </a:solidFill>
                <a:latin typeface="Times New Roman"/>
                <a:ea typeface="Times New Roman"/>
                <a:cs typeface="Times New Roman"/>
                <a:sym typeface="Times New Roman"/>
              </a:rPr>
              <a:t>participation in decision making process with respect to utilisation of commons </a:t>
            </a:r>
            <a:endParaRPr sz="2000">
              <a:latin typeface="Times New Roman"/>
              <a:ea typeface="Times New Roman"/>
              <a:cs typeface="Times New Roman"/>
              <a:sym typeface="Times New Roman"/>
            </a:endParaRPr>
          </a:p>
          <a:p>
            <a:pPr indent="-164253" lvl="2" marL="530860" marR="0" rtl="0" algn="l">
              <a:lnSpc>
                <a:spcPct val="108000"/>
              </a:lnSpc>
              <a:spcBef>
                <a:spcPts val="0"/>
              </a:spcBef>
              <a:spcAft>
                <a:spcPts val="0"/>
              </a:spcAft>
              <a:buClr>
                <a:srgbClr val="000000"/>
              </a:buClr>
              <a:buSzPts val="2000"/>
              <a:buFont typeface="Times New Roman"/>
              <a:buChar char="⚬"/>
            </a:pPr>
            <a:r>
              <a:rPr i="0" lang="en-US" sz="2000" u="none" cap="none" strike="noStrike">
                <a:solidFill>
                  <a:srgbClr val="000000"/>
                </a:solidFill>
                <a:latin typeface="Times New Roman"/>
                <a:ea typeface="Times New Roman"/>
                <a:cs typeface="Times New Roman"/>
                <a:sym typeface="Times New Roman"/>
              </a:rPr>
              <a:t>Improved MGNREGA Fund utilisation for protection and regeneration of Commons </a:t>
            </a:r>
            <a:endParaRPr sz="2000">
              <a:latin typeface="Times New Roman"/>
              <a:ea typeface="Times New Roman"/>
              <a:cs typeface="Times New Roman"/>
              <a:sym typeface="Times New Roman"/>
            </a:endParaRPr>
          </a:p>
        </p:txBody>
      </p:sp>
      <p:sp>
        <p:nvSpPr>
          <p:cNvPr id="347" name="Google Shape;347;p11"/>
          <p:cNvSpPr txBox="1"/>
          <p:nvPr/>
        </p:nvSpPr>
        <p:spPr>
          <a:xfrm>
            <a:off x="7321405" y="2321059"/>
            <a:ext cx="3423900" cy="7954800"/>
          </a:xfrm>
          <a:prstGeom prst="rect">
            <a:avLst/>
          </a:prstGeom>
          <a:noFill/>
          <a:ln>
            <a:noFill/>
          </a:ln>
        </p:spPr>
        <p:txBody>
          <a:bodyPr anchorCtr="0" anchor="t" bIns="0" lIns="0" spcFirstLastPara="1" rIns="0" wrap="square" tIns="0">
            <a:spAutoFit/>
          </a:bodyPr>
          <a:lstStyle/>
          <a:p>
            <a:pPr indent="-357800" lvl="1" marL="71560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Status Report </a:t>
            </a:r>
            <a:r>
              <a:rPr i="0" lang="en-US" sz="2000" u="none" cap="none" strike="noStrike">
                <a:solidFill>
                  <a:srgbClr val="000000"/>
                </a:solidFill>
                <a:latin typeface="Times New Roman"/>
                <a:ea typeface="Times New Roman"/>
                <a:cs typeface="Times New Roman"/>
                <a:sym typeface="Times New Roman"/>
              </a:rPr>
              <a:t>Existing Laws &amp; Regulation, legal Procedures for Eviction &amp; Land Rights , Consultation report along with field visit report.</a:t>
            </a:r>
            <a:endParaRPr sz="2000">
              <a:latin typeface="Times New Roman"/>
              <a:ea typeface="Times New Roman"/>
              <a:cs typeface="Times New Roman"/>
              <a:sym typeface="Times New Roman"/>
            </a:endParaRPr>
          </a:p>
          <a:p>
            <a:pPr indent="-357800" lvl="1" marL="71560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Identification of</a:t>
            </a:r>
            <a:r>
              <a:rPr i="0" lang="en-US" sz="2000" u="none" cap="none" strike="noStrike">
                <a:solidFill>
                  <a:srgbClr val="000000"/>
                </a:solidFill>
                <a:latin typeface="Times New Roman"/>
                <a:ea typeface="Times New Roman"/>
                <a:cs typeface="Times New Roman"/>
                <a:sym typeface="Times New Roman"/>
              </a:rPr>
              <a:t> blocks for pilot implementation</a:t>
            </a:r>
            <a:endParaRPr sz="2000">
              <a:latin typeface="Times New Roman"/>
              <a:ea typeface="Times New Roman"/>
              <a:cs typeface="Times New Roman"/>
              <a:sym typeface="Times New Roman"/>
            </a:endParaRPr>
          </a:p>
          <a:p>
            <a:pPr indent="-357800" lvl="1" marL="71560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Draft Action Plan</a:t>
            </a:r>
            <a:r>
              <a:rPr i="0" lang="en-US" sz="2000" u="none" cap="none" strike="noStrike">
                <a:solidFill>
                  <a:srgbClr val="000000"/>
                </a:solidFill>
                <a:latin typeface="Times New Roman"/>
                <a:ea typeface="Times New Roman"/>
                <a:cs typeface="Times New Roman"/>
                <a:sym typeface="Times New Roman"/>
              </a:rPr>
              <a:t> for Regenerating Commons and MGNREGA fund utilisation &amp; Generating Constructive Community Action towards Protecting Commons.   </a:t>
            </a:r>
            <a:endParaRPr sz="2000">
              <a:latin typeface="Times New Roman"/>
              <a:ea typeface="Times New Roman"/>
              <a:cs typeface="Times New Roman"/>
              <a:sym typeface="Times New Roman"/>
            </a:endParaRPr>
          </a:p>
          <a:p>
            <a:pPr indent="-357800" lvl="1" marL="71560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Training Module </a:t>
            </a:r>
            <a:r>
              <a:rPr i="0" lang="en-US" sz="2000" u="none" cap="none" strike="noStrike">
                <a:solidFill>
                  <a:srgbClr val="000000"/>
                </a:solidFill>
                <a:latin typeface="Times New Roman"/>
                <a:ea typeface="Times New Roman"/>
                <a:cs typeface="Times New Roman"/>
                <a:sym typeface="Times New Roman"/>
              </a:rPr>
              <a:t>for Planning for identifying, protecting and regenerating Commons.</a:t>
            </a:r>
            <a:endParaRPr sz="2000">
              <a:latin typeface="Times New Roman"/>
              <a:ea typeface="Times New Roman"/>
              <a:cs typeface="Times New Roman"/>
              <a:sym typeface="Times New Roman"/>
            </a:endParaRPr>
          </a:p>
          <a:p>
            <a:pPr indent="-357800" lvl="1" marL="71560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SoP </a:t>
            </a:r>
            <a:r>
              <a:rPr i="0" lang="en-US" sz="2000" u="none" cap="none" strike="noStrike">
                <a:solidFill>
                  <a:srgbClr val="000000"/>
                </a:solidFill>
                <a:latin typeface="Times New Roman"/>
                <a:ea typeface="Times New Roman"/>
                <a:cs typeface="Times New Roman"/>
                <a:sym typeface="Times New Roman"/>
              </a:rPr>
              <a:t>on ongoing support and hand-holding strategy and scaling up &amp; Recommendation </a:t>
            </a:r>
            <a:endParaRPr sz="2000">
              <a:latin typeface="Times New Roman"/>
              <a:ea typeface="Times New Roman"/>
              <a:cs typeface="Times New Roman"/>
              <a:sym typeface="Times New Roman"/>
            </a:endParaRPr>
          </a:p>
          <a:p>
            <a:pPr indent="-500920" lvl="1" marL="1001840" marR="0" rtl="0" algn="l">
              <a:lnSpc>
                <a:spcPct val="151200"/>
              </a:lnSpc>
              <a:spcBef>
                <a:spcPts val="0"/>
              </a:spcBef>
              <a:spcAft>
                <a:spcPts val="0"/>
              </a:spcAft>
              <a:buNone/>
            </a:pPr>
            <a:r>
              <a:t/>
            </a:r>
            <a:endParaRPr i="0" sz="20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EEEE1"/>
        </a:solidFill>
      </p:bgPr>
    </p:bg>
    <p:spTree>
      <p:nvGrpSpPr>
        <p:cNvPr id="351" name="Shape 351"/>
        <p:cNvGrpSpPr/>
        <p:nvPr/>
      </p:nvGrpSpPr>
      <p:grpSpPr>
        <a:xfrm>
          <a:off x="0" y="0"/>
          <a:ext cx="0" cy="0"/>
          <a:chOff x="0" y="0"/>
          <a:chExt cx="0" cy="0"/>
        </a:xfrm>
      </p:grpSpPr>
      <p:sp>
        <p:nvSpPr>
          <p:cNvPr id="352" name="Google Shape;352;p12"/>
          <p:cNvSpPr/>
          <p:nvPr/>
        </p:nvSpPr>
        <p:spPr>
          <a:xfrm>
            <a:off x="11507938" y="593970"/>
            <a:ext cx="6028346" cy="1519646"/>
          </a:xfrm>
          <a:custGeom>
            <a:rect b="b" l="l" r="r" t="t"/>
            <a:pathLst>
              <a:path extrusionOk="0" h="1519646" w="6028346">
                <a:moveTo>
                  <a:pt x="0" y="0"/>
                </a:moveTo>
                <a:lnTo>
                  <a:pt x="6028346" y="0"/>
                </a:lnTo>
                <a:lnTo>
                  <a:pt x="6028346" y="1519645"/>
                </a:lnTo>
                <a:lnTo>
                  <a:pt x="0" y="1519645"/>
                </a:lnTo>
                <a:lnTo>
                  <a:pt x="0" y="0"/>
                </a:lnTo>
                <a:close/>
              </a:path>
            </a:pathLst>
          </a:custGeom>
          <a:blipFill rotWithShape="1">
            <a:blip r:embed="rId3">
              <a:alphaModFix/>
            </a:blip>
            <a:stretch>
              <a:fillRect b="0" l="0" r="0" t="0"/>
            </a:stretch>
          </a:blipFill>
          <a:ln>
            <a:noFill/>
          </a:ln>
        </p:spPr>
      </p:sp>
      <p:grpSp>
        <p:nvGrpSpPr>
          <p:cNvPr id="353" name="Google Shape;353;p12"/>
          <p:cNvGrpSpPr/>
          <p:nvPr/>
        </p:nvGrpSpPr>
        <p:grpSpPr>
          <a:xfrm>
            <a:off x="476525" y="2373050"/>
            <a:ext cx="9436303" cy="7347082"/>
            <a:chOff x="0" y="-28575"/>
            <a:chExt cx="2485265" cy="1713965"/>
          </a:xfrm>
        </p:grpSpPr>
        <p:sp>
          <p:nvSpPr>
            <p:cNvPr id="354" name="Google Shape;354;p12"/>
            <p:cNvSpPr/>
            <p:nvPr/>
          </p:nvSpPr>
          <p:spPr>
            <a:xfrm>
              <a:off x="0" y="0"/>
              <a:ext cx="2485265" cy="1685390"/>
            </a:xfrm>
            <a:custGeom>
              <a:rect b="b" l="l" r="r" t="t"/>
              <a:pathLst>
                <a:path extrusionOk="0" h="1685390" w="2485265">
                  <a:moveTo>
                    <a:pt x="41843" y="0"/>
                  </a:moveTo>
                  <a:lnTo>
                    <a:pt x="2443422" y="0"/>
                  </a:lnTo>
                  <a:cubicBezTo>
                    <a:pt x="2454519" y="0"/>
                    <a:pt x="2465162" y="4408"/>
                    <a:pt x="2473009" y="12255"/>
                  </a:cubicBezTo>
                  <a:cubicBezTo>
                    <a:pt x="2480856" y="20102"/>
                    <a:pt x="2485265" y="30745"/>
                    <a:pt x="2485265" y="41843"/>
                  </a:cubicBezTo>
                  <a:lnTo>
                    <a:pt x="2485265" y="1643548"/>
                  </a:lnTo>
                  <a:cubicBezTo>
                    <a:pt x="2485265" y="1654645"/>
                    <a:pt x="2480856" y="1665288"/>
                    <a:pt x="2473009" y="1673135"/>
                  </a:cubicBezTo>
                  <a:cubicBezTo>
                    <a:pt x="2465162" y="1680982"/>
                    <a:pt x="2454519" y="1685390"/>
                    <a:pt x="2443422" y="1685390"/>
                  </a:cubicBezTo>
                  <a:lnTo>
                    <a:pt x="41843" y="1685390"/>
                  </a:lnTo>
                  <a:cubicBezTo>
                    <a:pt x="30745" y="1685390"/>
                    <a:pt x="20102" y="1680982"/>
                    <a:pt x="12255" y="1673135"/>
                  </a:cubicBezTo>
                  <a:cubicBezTo>
                    <a:pt x="4408" y="1665288"/>
                    <a:pt x="0" y="1654645"/>
                    <a:pt x="0" y="1643548"/>
                  </a:cubicBezTo>
                  <a:lnTo>
                    <a:pt x="0" y="41843"/>
                  </a:lnTo>
                  <a:cubicBezTo>
                    <a:pt x="0" y="30745"/>
                    <a:pt x="4408" y="20102"/>
                    <a:pt x="12255" y="12255"/>
                  </a:cubicBezTo>
                  <a:cubicBezTo>
                    <a:pt x="20102" y="4408"/>
                    <a:pt x="30745" y="0"/>
                    <a:pt x="41843" y="0"/>
                  </a:cubicBezTo>
                  <a:close/>
                </a:path>
              </a:pathLst>
            </a:custGeom>
            <a:solidFill>
              <a:srgbClr val="85C5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12"/>
            <p:cNvSpPr txBox="1"/>
            <p:nvPr/>
          </p:nvSpPr>
          <p:spPr>
            <a:xfrm>
              <a:off x="0" y="-28575"/>
              <a:ext cx="2485265" cy="1713965"/>
            </a:xfrm>
            <a:prstGeom prst="rect">
              <a:avLst/>
            </a:prstGeom>
            <a:noFill/>
            <a:ln>
              <a:noFill/>
            </a:ln>
          </p:spPr>
          <p:txBody>
            <a:bodyPr anchorCtr="0" anchor="ctr" bIns="50800" lIns="50800" spcFirstLastPara="1" rIns="50800" wrap="square" tIns="50800">
              <a:noAutofit/>
            </a:bodyPr>
            <a:lstStyle/>
            <a:p>
              <a:pPr indent="0" lvl="0" marL="0" marR="0" rtl="0" algn="ctr">
                <a:lnSpc>
                  <a:spcPct val="127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356" name="Google Shape;356;p12"/>
          <p:cNvSpPr/>
          <p:nvPr/>
        </p:nvSpPr>
        <p:spPr>
          <a:xfrm>
            <a:off x="11507938" y="3172445"/>
            <a:ext cx="5689042" cy="5514379"/>
          </a:xfrm>
          <a:custGeom>
            <a:rect b="b" l="l" r="r" t="t"/>
            <a:pathLst>
              <a:path extrusionOk="0" h="5514379" w="5689042">
                <a:moveTo>
                  <a:pt x="0" y="0"/>
                </a:moveTo>
                <a:lnTo>
                  <a:pt x="5689042" y="0"/>
                </a:lnTo>
                <a:lnTo>
                  <a:pt x="5689042" y="5514378"/>
                </a:lnTo>
                <a:lnTo>
                  <a:pt x="0" y="5514378"/>
                </a:lnTo>
                <a:lnTo>
                  <a:pt x="0" y="0"/>
                </a:lnTo>
                <a:close/>
              </a:path>
            </a:pathLst>
          </a:custGeom>
          <a:blipFill rotWithShape="1">
            <a:blip r:embed="rId4">
              <a:alphaModFix/>
            </a:blip>
            <a:stretch>
              <a:fillRect b="0" l="0" r="0" t="0"/>
            </a:stretch>
          </a:blipFill>
          <a:ln>
            <a:noFill/>
          </a:ln>
        </p:spPr>
      </p:sp>
      <p:sp>
        <p:nvSpPr>
          <p:cNvPr id="357" name="Google Shape;357;p12"/>
          <p:cNvSpPr txBox="1"/>
          <p:nvPr/>
        </p:nvSpPr>
        <p:spPr>
          <a:xfrm>
            <a:off x="476514" y="783621"/>
            <a:ext cx="9103697" cy="1329994"/>
          </a:xfrm>
          <a:prstGeom prst="rect">
            <a:avLst/>
          </a:prstGeom>
          <a:noFill/>
          <a:ln>
            <a:noFill/>
          </a:ln>
        </p:spPr>
        <p:txBody>
          <a:bodyPr anchorCtr="0" anchor="t" bIns="0" lIns="0" spcFirstLastPara="1" rIns="0" wrap="square" tIns="0">
            <a:spAutoFit/>
          </a:bodyPr>
          <a:lstStyle/>
          <a:p>
            <a:pPr indent="0" lvl="0" marL="0" marR="0" rtl="0" algn="ctr">
              <a:lnSpc>
                <a:spcPct val="140020"/>
              </a:lnSpc>
              <a:spcBef>
                <a:spcPts val="0"/>
              </a:spcBef>
              <a:spcAft>
                <a:spcPts val="0"/>
              </a:spcAft>
              <a:buNone/>
            </a:pPr>
            <a:r>
              <a:rPr b="1" i="0" lang="en-US" sz="3843" u="none" cap="none" strike="noStrike">
                <a:solidFill>
                  <a:srgbClr val="405449"/>
                </a:solidFill>
                <a:latin typeface="Arial"/>
                <a:ea typeface="Arial"/>
                <a:cs typeface="Arial"/>
                <a:sym typeface="Arial"/>
              </a:rPr>
              <a:t>Localisation of Sustainable Development Goals</a:t>
            </a:r>
            <a:endParaRPr/>
          </a:p>
        </p:txBody>
      </p:sp>
      <p:sp>
        <p:nvSpPr>
          <p:cNvPr id="358" name="Google Shape;358;p12"/>
          <p:cNvSpPr txBox="1"/>
          <p:nvPr/>
        </p:nvSpPr>
        <p:spPr>
          <a:xfrm>
            <a:off x="1277184" y="2857286"/>
            <a:ext cx="7650191" cy="5581054"/>
          </a:xfrm>
          <a:prstGeom prst="rect">
            <a:avLst/>
          </a:prstGeom>
          <a:noFill/>
          <a:ln>
            <a:noFill/>
          </a:ln>
        </p:spPr>
        <p:txBody>
          <a:bodyPr anchorCtr="0" anchor="t" bIns="0" lIns="0" spcFirstLastPara="1" rIns="0" wrap="square" tIns="0">
            <a:spAutoFit/>
          </a:bodyPr>
          <a:lstStyle/>
          <a:p>
            <a:pPr indent="0" lvl="0" marL="0" marR="0" rtl="0" algn="just">
              <a:lnSpc>
                <a:spcPct val="139972"/>
              </a:lnSpc>
              <a:spcBef>
                <a:spcPts val="0"/>
              </a:spcBef>
              <a:spcAft>
                <a:spcPts val="0"/>
              </a:spcAft>
              <a:buNone/>
            </a:pPr>
            <a:r>
              <a:rPr b="1" i="0" lang="en-US" sz="2897" u="none" cap="none" strike="noStrike">
                <a:solidFill>
                  <a:srgbClr val="000000"/>
                </a:solidFill>
                <a:latin typeface="Barlow"/>
                <a:ea typeface="Barlow"/>
                <a:cs typeface="Barlow"/>
                <a:sym typeface="Barlow"/>
              </a:rPr>
              <a:t>Localising Sustainable Development Goals (SDGs) bring a community-based approach for the timely realisation of SDGs in the villages. This will be achieved by building capacities of the communities led by Gram Panchayat, working along with the SHGs and other CBOs. This would be supported by the Higher Educational Institutions that adopt villages for this purpose through Unnat Bharat Abhiyan, Focused Block Initiatives, and other institutions at the village level.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EEEE1"/>
        </a:solidFill>
      </p:bgPr>
    </p:bg>
    <p:spTree>
      <p:nvGrpSpPr>
        <p:cNvPr id="362" name="Shape 362"/>
        <p:cNvGrpSpPr/>
        <p:nvPr/>
      </p:nvGrpSpPr>
      <p:grpSpPr>
        <a:xfrm>
          <a:off x="0" y="0"/>
          <a:ext cx="0" cy="0"/>
          <a:chOff x="0" y="0"/>
          <a:chExt cx="0" cy="0"/>
        </a:xfrm>
      </p:grpSpPr>
      <p:sp>
        <p:nvSpPr>
          <p:cNvPr id="363" name="Google Shape;363;p13"/>
          <p:cNvSpPr/>
          <p:nvPr/>
        </p:nvSpPr>
        <p:spPr>
          <a:xfrm>
            <a:off x="338784" y="330200"/>
            <a:ext cx="17500759" cy="878396"/>
          </a:xfrm>
          <a:custGeom>
            <a:rect b="b" l="l" r="r" t="t"/>
            <a:pathLst>
              <a:path extrusionOk="0" h="1171194" w="23334345">
                <a:moveTo>
                  <a:pt x="0" y="0"/>
                </a:moveTo>
                <a:lnTo>
                  <a:pt x="23334345" y="0"/>
                </a:lnTo>
                <a:lnTo>
                  <a:pt x="23334345" y="1171194"/>
                </a:lnTo>
                <a:lnTo>
                  <a:pt x="0" y="1171194"/>
                </a:lnTo>
                <a:close/>
              </a:path>
            </a:pathLst>
          </a:custGeom>
          <a:solidFill>
            <a:srgbClr val="008000"/>
          </a:solidFill>
          <a:ln>
            <a:noFill/>
          </a:ln>
        </p:spPr>
      </p:sp>
      <p:grpSp>
        <p:nvGrpSpPr>
          <p:cNvPr id="364" name="Google Shape;364;p13"/>
          <p:cNvGrpSpPr/>
          <p:nvPr/>
        </p:nvGrpSpPr>
        <p:grpSpPr>
          <a:xfrm>
            <a:off x="322909" y="1415613"/>
            <a:ext cx="3204115" cy="556450"/>
            <a:chOff x="-2159" y="0"/>
            <a:chExt cx="4272153" cy="741934"/>
          </a:xfrm>
        </p:grpSpPr>
        <p:sp>
          <p:nvSpPr>
            <p:cNvPr id="365" name="Google Shape;365;p13"/>
            <p:cNvSpPr/>
            <p:nvPr/>
          </p:nvSpPr>
          <p:spPr>
            <a:xfrm>
              <a:off x="25400" y="25400"/>
              <a:ext cx="4219194" cy="691134"/>
            </a:xfrm>
            <a:custGeom>
              <a:rect b="b" l="l" r="r" t="t"/>
              <a:pathLst>
                <a:path extrusionOk="0" h="691134" w="4219194">
                  <a:moveTo>
                    <a:pt x="0" y="0"/>
                  </a:moveTo>
                  <a:lnTo>
                    <a:pt x="3857752" y="0"/>
                  </a:lnTo>
                  <a:lnTo>
                    <a:pt x="4219194" y="345567"/>
                  </a:lnTo>
                  <a:lnTo>
                    <a:pt x="3857752" y="691134"/>
                  </a:lnTo>
                  <a:lnTo>
                    <a:pt x="0" y="691134"/>
                  </a:lnTo>
                  <a:lnTo>
                    <a:pt x="361442" y="345567"/>
                  </a:lnTo>
                  <a:close/>
                </a:path>
              </a:pathLst>
            </a:custGeom>
            <a:solidFill>
              <a:srgbClr val="008000">
                <a:alpha val="89019"/>
              </a:srgbClr>
            </a:solidFill>
            <a:ln>
              <a:noFill/>
            </a:ln>
          </p:spPr>
        </p:sp>
        <p:sp>
          <p:nvSpPr>
            <p:cNvPr id="366" name="Google Shape;366;p13"/>
            <p:cNvSpPr/>
            <p:nvPr/>
          </p:nvSpPr>
          <p:spPr>
            <a:xfrm>
              <a:off x="-2159" y="0"/>
              <a:ext cx="4272153" cy="741934"/>
            </a:xfrm>
            <a:custGeom>
              <a:rect b="b" l="l" r="r" t="t"/>
              <a:pathLst>
                <a:path extrusionOk="0" h="741934" w="4272153">
                  <a:moveTo>
                    <a:pt x="27559" y="0"/>
                  </a:moveTo>
                  <a:lnTo>
                    <a:pt x="3885311" y="0"/>
                  </a:lnTo>
                  <a:cubicBezTo>
                    <a:pt x="3891788" y="0"/>
                    <a:pt x="3898138" y="2540"/>
                    <a:pt x="3902837" y="6985"/>
                  </a:cubicBezTo>
                  <a:lnTo>
                    <a:pt x="4264279" y="352679"/>
                  </a:lnTo>
                  <a:cubicBezTo>
                    <a:pt x="4269232" y="357505"/>
                    <a:pt x="4272153" y="364109"/>
                    <a:pt x="4272153" y="371094"/>
                  </a:cubicBezTo>
                  <a:cubicBezTo>
                    <a:pt x="4272153" y="378079"/>
                    <a:pt x="4269359" y="384683"/>
                    <a:pt x="4264279" y="389509"/>
                  </a:cubicBezTo>
                  <a:lnTo>
                    <a:pt x="3902964" y="734949"/>
                  </a:lnTo>
                  <a:cubicBezTo>
                    <a:pt x="3898265" y="739521"/>
                    <a:pt x="3891915" y="741934"/>
                    <a:pt x="3885438" y="741934"/>
                  </a:cubicBezTo>
                  <a:lnTo>
                    <a:pt x="27559" y="741934"/>
                  </a:lnTo>
                  <a:cubicBezTo>
                    <a:pt x="17145" y="741934"/>
                    <a:pt x="7874" y="735584"/>
                    <a:pt x="3937" y="725932"/>
                  </a:cubicBezTo>
                  <a:cubicBezTo>
                    <a:pt x="0" y="716280"/>
                    <a:pt x="2413" y="705231"/>
                    <a:pt x="9906" y="698119"/>
                  </a:cubicBezTo>
                  <a:lnTo>
                    <a:pt x="371348" y="352679"/>
                  </a:lnTo>
                  <a:lnTo>
                    <a:pt x="388874" y="371094"/>
                  </a:lnTo>
                  <a:lnTo>
                    <a:pt x="371348" y="389509"/>
                  </a:lnTo>
                  <a:lnTo>
                    <a:pt x="10033" y="43815"/>
                  </a:lnTo>
                  <a:cubicBezTo>
                    <a:pt x="2540" y="36576"/>
                    <a:pt x="127" y="25527"/>
                    <a:pt x="3937" y="16002"/>
                  </a:cubicBezTo>
                  <a:cubicBezTo>
                    <a:pt x="7747" y="6477"/>
                    <a:pt x="17145" y="0"/>
                    <a:pt x="27559" y="0"/>
                  </a:cubicBezTo>
                  <a:moveTo>
                    <a:pt x="27559" y="50800"/>
                  </a:moveTo>
                  <a:lnTo>
                    <a:pt x="27559" y="25400"/>
                  </a:lnTo>
                  <a:lnTo>
                    <a:pt x="45085" y="6985"/>
                  </a:lnTo>
                  <a:lnTo>
                    <a:pt x="406527" y="352679"/>
                  </a:lnTo>
                  <a:cubicBezTo>
                    <a:pt x="411480" y="357505"/>
                    <a:pt x="414401" y="364109"/>
                    <a:pt x="414401" y="371094"/>
                  </a:cubicBezTo>
                  <a:cubicBezTo>
                    <a:pt x="414401" y="378079"/>
                    <a:pt x="411607" y="384683"/>
                    <a:pt x="406527" y="389509"/>
                  </a:cubicBezTo>
                  <a:lnTo>
                    <a:pt x="45085" y="734949"/>
                  </a:lnTo>
                  <a:lnTo>
                    <a:pt x="27559" y="716661"/>
                  </a:lnTo>
                  <a:lnTo>
                    <a:pt x="27559" y="691261"/>
                  </a:lnTo>
                  <a:lnTo>
                    <a:pt x="3885311" y="691261"/>
                  </a:lnTo>
                  <a:lnTo>
                    <a:pt x="3885311" y="716661"/>
                  </a:lnTo>
                  <a:lnTo>
                    <a:pt x="3867785" y="698246"/>
                  </a:lnTo>
                  <a:lnTo>
                    <a:pt x="4229227" y="352679"/>
                  </a:lnTo>
                  <a:lnTo>
                    <a:pt x="4246753" y="371094"/>
                  </a:lnTo>
                  <a:lnTo>
                    <a:pt x="4229227" y="389509"/>
                  </a:lnTo>
                  <a:lnTo>
                    <a:pt x="3867785" y="43815"/>
                  </a:lnTo>
                  <a:lnTo>
                    <a:pt x="3885311" y="25400"/>
                  </a:lnTo>
                  <a:lnTo>
                    <a:pt x="3885311" y="50800"/>
                  </a:lnTo>
                  <a:lnTo>
                    <a:pt x="27559" y="50800"/>
                  </a:lnTo>
                  <a:close/>
                </a:path>
              </a:pathLst>
            </a:custGeom>
            <a:solidFill>
              <a:srgbClr val="008000">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7" name="Google Shape;367;p13"/>
          <p:cNvSpPr txBox="1"/>
          <p:nvPr/>
        </p:nvSpPr>
        <p:spPr>
          <a:xfrm>
            <a:off x="662016" y="1447425"/>
            <a:ext cx="2518000" cy="464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1800" u="none" cap="none" strike="noStrike">
                <a:solidFill>
                  <a:srgbClr val="FFFFFF"/>
                </a:solidFill>
                <a:latin typeface="Arial"/>
                <a:ea typeface="Arial"/>
                <a:cs typeface="Arial"/>
                <a:sym typeface="Arial"/>
              </a:rPr>
              <a:t>Inputs</a:t>
            </a:r>
            <a:endParaRPr/>
          </a:p>
        </p:txBody>
      </p:sp>
      <p:grpSp>
        <p:nvGrpSpPr>
          <p:cNvPr id="368" name="Google Shape;368;p13"/>
          <p:cNvGrpSpPr/>
          <p:nvPr/>
        </p:nvGrpSpPr>
        <p:grpSpPr>
          <a:xfrm>
            <a:off x="332783" y="2111471"/>
            <a:ext cx="3202496" cy="7800595"/>
            <a:chOff x="0" y="0"/>
            <a:chExt cx="4269994" cy="10400792"/>
          </a:xfrm>
        </p:grpSpPr>
        <p:sp>
          <p:nvSpPr>
            <p:cNvPr id="369" name="Google Shape;369;p13"/>
            <p:cNvSpPr/>
            <p:nvPr/>
          </p:nvSpPr>
          <p:spPr>
            <a:xfrm>
              <a:off x="25400" y="25400"/>
              <a:ext cx="4219194" cy="10349992"/>
            </a:xfrm>
            <a:custGeom>
              <a:rect b="b" l="l" r="r" t="t"/>
              <a:pathLst>
                <a:path extrusionOk="0" h="10349992" w="4219194">
                  <a:moveTo>
                    <a:pt x="0" y="707009"/>
                  </a:moveTo>
                  <a:cubicBezTo>
                    <a:pt x="0" y="316484"/>
                    <a:pt x="314833" y="0"/>
                    <a:pt x="703199" y="0"/>
                  </a:cubicBezTo>
                  <a:lnTo>
                    <a:pt x="3515995" y="0"/>
                  </a:lnTo>
                  <a:cubicBezTo>
                    <a:pt x="3904361" y="0"/>
                    <a:pt x="4219194" y="316484"/>
                    <a:pt x="4219194" y="707009"/>
                  </a:cubicBezTo>
                  <a:lnTo>
                    <a:pt x="4219194" y="9642983"/>
                  </a:lnTo>
                  <a:cubicBezTo>
                    <a:pt x="4219194" y="10033381"/>
                    <a:pt x="3904361" y="10349992"/>
                    <a:pt x="3515995" y="10349992"/>
                  </a:cubicBezTo>
                  <a:lnTo>
                    <a:pt x="703199" y="10349992"/>
                  </a:lnTo>
                  <a:cubicBezTo>
                    <a:pt x="314833" y="10349992"/>
                    <a:pt x="0" y="10033508"/>
                    <a:pt x="0" y="9642983"/>
                  </a:cubicBezTo>
                  <a:close/>
                </a:path>
              </a:pathLst>
            </a:custGeom>
            <a:solidFill>
              <a:srgbClr val="BEDEB9">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13"/>
            <p:cNvSpPr/>
            <p:nvPr/>
          </p:nvSpPr>
          <p:spPr>
            <a:xfrm>
              <a:off x="0" y="0"/>
              <a:ext cx="4269994" cy="10400792"/>
            </a:xfrm>
            <a:custGeom>
              <a:rect b="b" l="l" r="r" t="t"/>
              <a:pathLst>
                <a:path extrusionOk="0" h="10400792" w="4269994">
                  <a:moveTo>
                    <a:pt x="0" y="732409"/>
                  </a:moveTo>
                  <a:cubicBezTo>
                    <a:pt x="0" y="328041"/>
                    <a:pt x="326136" y="0"/>
                    <a:pt x="728599" y="0"/>
                  </a:cubicBezTo>
                  <a:lnTo>
                    <a:pt x="3541395" y="0"/>
                  </a:lnTo>
                  <a:lnTo>
                    <a:pt x="3541395" y="25400"/>
                  </a:lnTo>
                  <a:lnTo>
                    <a:pt x="3541395" y="0"/>
                  </a:lnTo>
                  <a:lnTo>
                    <a:pt x="3541395" y="25400"/>
                  </a:lnTo>
                  <a:lnTo>
                    <a:pt x="3541395" y="0"/>
                  </a:lnTo>
                  <a:cubicBezTo>
                    <a:pt x="3943985" y="0"/>
                    <a:pt x="4269994" y="328041"/>
                    <a:pt x="4269994" y="732409"/>
                  </a:cubicBezTo>
                  <a:lnTo>
                    <a:pt x="4244594" y="732409"/>
                  </a:lnTo>
                  <a:lnTo>
                    <a:pt x="4269994" y="732409"/>
                  </a:lnTo>
                  <a:lnTo>
                    <a:pt x="4269994" y="9668383"/>
                  </a:lnTo>
                  <a:lnTo>
                    <a:pt x="4244594" y="9668383"/>
                  </a:lnTo>
                  <a:lnTo>
                    <a:pt x="4269994" y="9668383"/>
                  </a:lnTo>
                  <a:cubicBezTo>
                    <a:pt x="4269994" y="10072751"/>
                    <a:pt x="3943858" y="10400792"/>
                    <a:pt x="3541395" y="10400792"/>
                  </a:cubicBezTo>
                  <a:lnTo>
                    <a:pt x="3541395" y="10375392"/>
                  </a:lnTo>
                  <a:lnTo>
                    <a:pt x="3541395" y="10400792"/>
                  </a:lnTo>
                  <a:lnTo>
                    <a:pt x="728599" y="10400792"/>
                  </a:lnTo>
                  <a:lnTo>
                    <a:pt x="728599" y="10375392"/>
                  </a:lnTo>
                  <a:lnTo>
                    <a:pt x="728599" y="10400792"/>
                  </a:lnTo>
                  <a:cubicBezTo>
                    <a:pt x="326136" y="10400792"/>
                    <a:pt x="0" y="10072751"/>
                    <a:pt x="0" y="9668383"/>
                  </a:cubicBezTo>
                  <a:lnTo>
                    <a:pt x="0" y="732409"/>
                  </a:lnTo>
                  <a:lnTo>
                    <a:pt x="25400" y="732409"/>
                  </a:lnTo>
                  <a:lnTo>
                    <a:pt x="0" y="732409"/>
                  </a:lnTo>
                  <a:moveTo>
                    <a:pt x="50800" y="732409"/>
                  </a:moveTo>
                  <a:lnTo>
                    <a:pt x="50800" y="9668383"/>
                  </a:lnTo>
                  <a:lnTo>
                    <a:pt x="25400" y="9668383"/>
                  </a:lnTo>
                  <a:lnTo>
                    <a:pt x="50800" y="9668383"/>
                  </a:lnTo>
                  <a:cubicBezTo>
                    <a:pt x="50800" y="10044938"/>
                    <a:pt x="354457" y="10349992"/>
                    <a:pt x="728599" y="10349992"/>
                  </a:cubicBezTo>
                  <a:lnTo>
                    <a:pt x="3541395" y="10349992"/>
                  </a:lnTo>
                  <a:cubicBezTo>
                    <a:pt x="3915664" y="10349992"/>
                    <a:pt x="4219194" y="10044938"/>
                    <a:pt x="4219194" y="9668383"/>
                  </a:cubicBezTo>
                  <a:lnTo>
                    <a:pt x="4219194" y="732409"/>
                  </a:lnTo>
                  <a:cubicBezTo>
                    <a:pt x="4219194" y="355854"/>
                    <a:pt x="3915664" y="50800"/>
                    <a:pt x="3541395" y="50800"/>
                  </a:cubicBezTo>
                  <a:lnTo>
                    <a:pt x="728599" y="50800"/>
                  </a:lnTo>
                  <a:lnTo>
                    <a:pt x="728599" y="25400"/>
                  </a:lnTo>
                  <a:lnTo>
                    <a:pt x="728599" y="50800"/>
                  </a:lnTo>
                  <a:cubicBezTo>
                    <a:pt x="354457" y="50800"/>
                    <a:pt x="50800" y="355854"/>
                    <a:pt x="50800" y="732409"/>
                  </a:cubicBezTo>
                  <a:close/>
                </a:path>
              </a:pathLst>
            </a:custGeom>
            <a:solidFill>
              <a:srgbClr val="DEEEE1">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71" name="Google Shape;371;p13"/>
          <p:cNvGrpSpPr/>
          <p:nvPr/>
        </p:nvGrpSpPr>
        <p:grpSpPr>
          <a:xfrm>
            <a:off x="3883161" y="1415613"/>
            <a:ext cx="3204115" cy="556450"/>
            <a:chOff x="-2159" y="0"/>
            <a:chExt cx="4272153" cy="741934"/>
          </a:xfrm>
        </p:grpSpPr>
        <p:sp>
          <p:nvSpPr>
            <p:cNvPr id="372" name="Google Shape;372;p13"/>
            <p:cNvSpPr/>
            <p:nvPr/>
          </p:nvSpPr>
          <p:spPr>
            <a:xfrm>
              <a:off x="25400" y="25400"/>
              <a:ext cx="4219194" cy="691134"/>
            </a:xfrm>
            <a:custGeom>
              <a:rect b="b" l="l" r="r" t="t"/>
              <a:pathLst>
                <a:path extrusionOk="0" h="691134" w="4219194">
                  <a:moveTo>
                    <a:pt x="0" y="0"/>
                  </a:moveTo>
                  <a:lnTo>
                    <a:pt x="3857752" y="0"/>
                  </a:lnTo>
                  <a:lnTo>
                    <a:pt x="4219194" y="345567"/>
                  </a:lnTo>
                  <a:lnTo>
                    <a:pt x="3857752" y="691134"/>
                  </a:lnTo>
                  <a:lnTo>
                    <a:pt x="0" y="691134"/>
                  </a:lnTo>
                  <a:lnTo>
                    <a:pt x="361442" y="345567"/>
                  </a:lnTo>
                  <a:close/>
                </a:path>
              </a:pathLst>
            </a:custGeom>
            <a:solidFill>
              <a:srgbClr val="008000">
                <a:alpha val="80000"/>
              </a:srgbClr>
            </a:solidFill>
            <a:ln>
              <a:noFill/>
            </a:ln>
          </p:spPr>
        </p:sp>
        <p:sp>
          <p:nvSpPr>
            <p:cNvPr id="373" name="Google Shape;373;p13"/>
            <p:cNvSpPr/>
            <p:nvPr/>
          </p:nvSpPr>
          <p:spPr>
            <a:xfrm>
              <a:off x="-2159" y="0"/>
              <a:ext cx="4272153" cy="741934"/>
            </a:xfrm>
            <a:custGeom>
              <a:rect b="b" l="l" r="r" t="t"/>
              <a:pathLst>
                <a:path extrusionOk="0" h="741934" w="4272153">
                  <a:moveTo>
                    <a:pt x="27559" y="0"/>
                  </a:moveTo>
                  <a:lnTo>
                    <a:pt x="3885311" y="0"/>
                  </a:lnTo>
                  <a:cubicBezTo>
                    <a:pt x="3891788" y="0"/>
                    <a:pt x="3898138" y="2540"/>
                    <a:pt x="3902837" y="6985"/>
                  </a:cubicBezTo>
                  <a:lnTo>
                    <a:pt x="4264279" y="352679"/>
                  </a:lnTo>
                  <a:cubicBezTo>
                    <a:pt x="4269232" y="357505"/>
                    <a:pt x="4272153" y="364109"/>
                    <a:pt x="4272153" y="371094"/>
                  </a:cubicBezTo>
                  <a:cubicBezTo>
                    <a:pt x="4272153" y="378079"/>
                    <a:pt x="4269359" y="384683"/>
                    <a:pt x="4264279" y="389509"/>
                  </a:cubicBezTo>
                  <a:lnTo>
                    <a:pt x="3902964" y="734949"/>
                  </a:lnTo>
                  <a:cubicBezTo>
                    <a:pt x="3898265" y="739521"/>
                    <a:pt x="3891915" y="741934"/>
                    <a:pt x="3885438" y="741934"/>
                  </a:cubicBezTo>
                  <a:lnTo>
                    <a:pt x="27559" y="741934"/>
                  </a:lnTo>
                  <a:cubicBezTo>
                    <a:pt x="17145" y="741934"/>
                    <a:pt x="7874" y="735584"/>
                    <a:pt x="3937" y="725932"/>
                  </a:cubicBezTo>
                  <a:cubicBezTo>
                    <a:pt x="0" y="716280"/>
                    <a:pt x="2413" y="705231"/>
                    <a:pt x="9906" y="698119"/>
                  </a:cubicBezTo>
                  <a:lnTo>
                    <a:pt x="371348" y="352679"/>
                  </a:lnTo>
                  <a:lnTo>
                    <a:pt x="388874" y="371094"/>
                  </a:lnTo>
                  <a:lnTo>
                    <a:pt x="371348" y="389509"/>
                  </a:lnTo>
                  <a:lnTo>
                    <a:pt x="10033" y="43815"/>
                  </a:lnTo>
                  <a:cubicBezTo>
                    <a:pt x="2540" y="36576"/>
                    <a:pt x="127" y="25527"/>
                    <a:pt x="3937" y="16002"/>
                  </a:cubicBezTo>
                  <a:cubicBezTo>
                    <a:pt x="7747" y="6477"/>
                    <a:pt x="17145" y="0"/>
                    <a:pt x="27559" y="0"/>
                  </a:cubicBezTo>
                  <a:moveTo>
                    <a:pt x="27559" y="50800"/>
                  </a:moveTo>
                  <a:lnTo>
                    <a:pt x="27559" y="25400"/>
                  </a:lnTo>
                  <a:lnTo>
                    <a:pt x="45085" y="6985"/>
                  </a:lnTo>
                  <a:lnTo>
                    <a:pt x="406527" y="352679"/>
                  </a:lnTo>
                  <a:cubicBezTo>
                    <a:pt x="411480" y="357505"/>
                    <a:pt x="414401" y="364109"/>
                    <a:pt x="414401" y="371094"/>
                  </a:cubicBezTo>
                  <a:cubicBezTo>
                    <a:pt x="414401" y="378079"/>
                    <a:pt x="411607" y="384683"/>
                    <a:pt x="406527" y="389509"/>
                  </a:cubicBezTo>
                  <a:lnTo>
                    <a:pt x="45085" y="734949"/>
                  </a:lnTo>
                  <a:lnTo>
                    <a:pt x="27559" y="716661"/>
                  </a:lnTo>
                  <a:lnTo>
                    <a:pt x="27559" y="691261"/>
                  </a:lnTo>
                  <a:lnTo>
                    <a:pt x="3885311" y="691261"/>
                  </a:lnTo>
                  <a:lnTo>
                    <a:pt x="3885311" y="716661"/>
                  </a:lnTo>
                  <a:lnTo>
                    <a:pt x="3867785" y="698246"/>
                  </a:lnTo>
                  <a:lnTo>
                    <a:pt x="4229227" y="352679"/>
                  </a:lnTo>
                  <a:lnTo>
                    <a:pt x="4246753" y="371094"/>
                  </a:lnTo>
                  <a:lnTo>
                    <a:pt x="4229227" y="389509"/>
                  </a:lnTo>
                  <a:lnTo>
                    <a:pt x="3867785" y="43815"/>
                  </a:lnTo>
                  <a:lnTo>
                    <a:pt x="3885311" y="25400"/>
                  </a:lnTo>
                  <a:lnTo>
                    <a:pt x="3885311" y="50800"/>
                  </a:lnTo>
                  <a:lnTo>
                    <a:pt x="27559" y="50800"/>
                  </a:lnTo>
                  <a:close/>
                </a:path>
              </a:pathLst>
            </a:custGeom>
            <a:solidFill>
              <a:srgbClr val="008000">
                <a:alpha val="8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4" name="Google Shape;374;p13"/>
          <p:cNvSpPr txBox="1"/>
          <p:nvPr/>
        </p:nvSpPr>
        <p:spPr>
          <a:xfrm>
            <a:off x="4222267" y="1447425"/>
            <a:ext cx="2518000" cy="464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1800" u="none" cap="none" strike="noStrike">
                <a:solidFill>
                  <a:srgbClr val="FFFFFF"/>
                </a:solidFill>
                <a:latin typeface="Arial"/>
                <a:ea typeface="Arial"/>
                <a:cs typeface="Arial"/>
                <a:sym typeface="Arial"/>
              </a:rPr>
              <a:t>Activities</a:t>
            </a:r>
            <a:endParaRPr/>
          </a:p>
        </p:txBody>
      </p:sp>
      <p:grpSp>
        <p:nvGrpSpPr>
          <p:cNvPr id="375" name="Google Shape;375;p13"/>
          <p:cNvGrpSpPr/>
          <p:nvPr/>
        </p:nvGrpSpPr>
        <p:grpSpPr>
          <a:xfrm>
            <a:off x="3940155" y="2111471"/>
            <a:ext cx="3202496" cy="7800595"/>
            <a:chOff x="0" y="0"/>
            <a:chExt cx="4269994" cy="10400792"/>
          </a:xfrm>
        </p:grpSpPr>
        <p:sp>
          <p:nvSpPr>
            <p:cNvPr id="376" name="Google Shape;376;p13"/>
            <p:cNvSpPr/>
            <p:nvPr/>
          </p:nvSpPr>
          <p:spPr>
            <a:xfrm>
              <a:off x="25400" y="25400"/>
              <a:ext cx="4219194" cy="10349992"/>
            </a:xfrm>
            <a:custGeom>
              <a:rect b="b" l="l" r="r" t="t"/>
              <a:pathLst>
                <a:path extrusionOk="0" h="10349992" w="4219194">
                  <a:moveTo>
                    <a:pt x="0" y="707009"/>
                  </a:moveTo>
                  <a:cubicBezTo>
                    <a:pt x="0" y="316484"/>
                    <a:pt x="314833" y="0"/>
                    <a:pt x="703199" y="0"/>
                  </a:cubicBezTo>
                  <a:lnTo>
                    <a:pt x="3515995" y="0"/>
                  </a:lnTo>
                  <a:cubicBezTo>
                    <a:pt x="3904361" y="0"/>
                    <a:pt x="4219194" y="316484"/>
                    <a:pt x="4219194" y="707009"/>
                  </a:cubicBezTo>
                  <a:lnTo>
                    <a:pt x="4219194" y="9642983"/>
                  </a:lnTo>
                  <a:cubicBezTo>
                    <a:pt x="4219194" y="10033381"/>
                    <a:pt x="3904361" y="10349992"/>
                    <a:pt x="3515995" y="10349992"/>
                  </a:cubicBezTo>
                  <a:lnTo>
                    <a:pt x="703199" y="10349992"/>
                  </a:lnTo>
                  <a:cubicBezTo>
                    <a:pt x="314833" y="10349992"/>
                    <a:pt x="0" y="10033508"/>
                    <a:pt x="0" y="9642983"/>
                  </a:cubicBezTo>
                  <a:close/>
                </a:path>
              </a:pathLst>
            </a:custGeom>
            <a:solidFill>
              <a:srgbClr val="BEDEB9">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13"/>
            <p:cNvSpPr/>
            <p:nvPr/>
          </p:nvSpPr>
          <p:spPr>
            <a:xfrm>
              <a:off x="0" y="0"/>
              <a:ext cx="4269994" cy="10400792"/>
            </a:xfrm>
            <a:custGeom>
              <a:rect b="b" l="l" r="r" t="t"/>
              <a:pathLst>
                <a:path extrusionOk="0" h="10400792" w="4269994">
                  <a:moveTo>
                    <a:pt x="0" y="732409"/>
                  </a:moveTo>
                  <a:cubicBezTo>
                    <a:pt x="0" y="328041"/>
                    <a:pt x="326136" y="0"/>
                    <a:pt x="728599" y="0"/>
                  </a:cubicBezTo>
                  <a:lnTo>
                    <a:pt x="3541395" y="0"/>
                  </a:lnTo>
                  <a:lnTo>
                    <a:pt x="3541395" y="25400"/>
                  </a:lnTo>
                  <a:lnTo>
                    <a:pt x="3541395" y="0"/>
                  </a:lnTo>
                  <a:lnTo>
                    <a:pt x="3541395" y="25400"/>
                  </a:lnTo>
                  <a:lnTo>
                    <a:pt x="3541395" y="0"/>
                  </a:lnTo>
                  <a:cubicBezTo>
                    <a:pt x="3943985" y="0"/>
                    <a:pt x="4269994" y="328041"/>
                    <a:pt x="4269994" y="732409"/>
                  </a:cubicBezTo>
                  <a:lnTo>
                    <a:pt x="4244594" y="732409"/>
                  </a:lnTo>
                  <a:lnTo>
                    <a:pt x="4269994" y="732409"/>
                  </a:lnTo>
                  <a:lnTo>
                    <a:pt x="4269994" y="9668383"/>
                  </a:lnTo>
                  <a:lnTo>
                    <a:pt x="4244594" y="9668383"/>
                  </a:lnTo>
                  <a:lnTo>
                    <a:pt x="4269994" y="9668383"/>
                  </a:lnTo>
                  <a:cubicBezTo>
                    <a:pt x="4269994" y="10072751"/>
                    <a:pt x="3943858" y="10400792"/>
                    <a:pt x="3541395" y="10400792"/>
                  </a:cubicBezTo>
                  <a:lnTo>
                    <a:pt x="3541395" y="10375392"/>
                  </a:lnTo>
                  <a:lnTo>
                    <a:pt x="3541395" y="10400792"/>
                  </a:lnTo>
                  <a:lnTo>
                    <a:pt x="728599" y="10400792"/>
                  </a:lnTo>
                  <a:lnTo>
                    <a:pt x="728599" y="10375392"/>
                  </a:lnTo>
                  <a:lnTo>
                    <a:pt x="728599" y="10400792"/>
                  </a:lnTo>
                  <a:cubicBezTo>
                    <a:pt x="326136" y="10400792"/>
                    <a:pt x="0" y="10072751"/>
                    <a:pt x="0" y="9668383"/>
                  </a:cubicBezTo>
                  <a:lnTo>
                    <a:pt x="0" y="732409"/>
                  </a:lnTo>
                  <a:lnTo>
                    <a:pt x="25400" y="732409"/>
                  </a:lnTo>
                  <a:lnTo>
                    <a:pt x="0" y="732409"/>
                  </a:lnTo>
                  <a:moveTo>
                    <a:pt x="50800" y="732409"/>
                  </a:moveTo>
                  <a:lnTo>
                    <a:pt x="50800" y="9668383"/>
                  </a:lnTo>
                  <a:lnTo>
                    <a:pt x="25400" y="9668383"/>
                  </a:lnTo>
                  <a:lnTo>
                    <a:pt x="50800" y="9668383"/>
                  </a:lnTo>
                  <a:cubicBezTo>
                    <a:pt x="50800" y="10044938"/>
                    <a:pt x="354457" y="10349992"/>
                    <a:pt x="728599" y="10349992"/>
                  </a:cubicBezTo>
                  <a:lnTo>
                    <a:pt x="3541395" y="10349992"/>
                  </a:lnTo>
                  <a:cubicBezTo>
                    <a:pt x="3915664" y="10349992"/>
                    <a:pt x="4219194" y="10044938"/>
                    <a:pt x="4219194" y="9668383"/>
                  </a:cubicBezTo>
                  <a:lnTo>
                    <a:pt x="4219194" y="732409"/>
                  </a:lnTo>
                  <a:cubicBezTo>
                    <a:pt x="4219194" y="355854"/>
                    <a:pt x="3915664" y="50800"/>
                    <a:pt x="3541395" y="50800"/>
                  </a:cubicBezTo>
                  <a:lnTo>
                    <a:pt x="728599" y="50800"/>
                  </a:lnTo>
                  <a:lnTo>
                    <a:pt x="728599" y="25400"/>
                  </a:lnTo>
                  <a:lnTo>
                    <a:pt x="728599" y="50800"/>
                  </a:lnTo>
                  <a:cubicBezTo>
                    <a:pt x="354457" y="50800"/>
                    <a:pt x="50800" y="355854"/>
                    <a:pt x="50800" y="732409"/>
                  </a:cubicBezTo>
                  <a:close/>
                </a:path>
              </a:pathLst>
            </a:custGeom>
            <a:solidFill>
              <a:srgbClr val="DEEEE1">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78" name="Google Shape;378;p13"/>
          <p:cNvSpPr txBox="1"/>
          <p:nvPr/>
        </p:nvSpPr>
        <p:spPr>
          <a:xfrm>
            <a:off x="3847750" y="2156800"/>
            <a:ext cx="3378300" cy="7458600"/>
          </a:xfrm>
          <a:prstGeom prst="rect">
            <a:avLst/>
          </a:prstGeom>
          <a:noFill/>
          <a:ln>
            <a:noFill/>
          </a:ln>
        </p:spPr>
        <p:txBody>
          <a:bodyPr anchorCtr="0" anchor="t" bIns="0" lIns="0" spcFirstLastPara="1" rIns="0" wrap="square" tIns="0">
            <a:spAutoFit/>
          </a:bodyPr>
          <a:lstStyle/>
          <a:p>
            <a:pPr indent="-342560" lvl="1" marL="697820" marR="0" rtl="0" algn="l">
              <a:lnSpc>
                <a:spcPct val="108000"/>
              </a:lnSpc>
              <a:spcBef>
                <a:spcPts val="0"/>
              </a:spcBef>
              <a:spcAft>
                <a:spcPts val="0"/>
              </a:spcAft>
              <a:buClr>
                <a:srgbClr val="000000"/>
              </a:buClr>
              <a:buSzPts val="1800"/>
              <a:buFont typeface="Times New Roman"/>
              <a:buChar char="•"/>
            </a:pPr>
            <a:r>
              <a:rPr i="0" lang="en-US" sz="1800" u="none" cap="none" strike="noStrike">
                <a:solidFill>
                  <a:srgbClr val="000000"/>
                </a:solidFill>
                <a:latin typeface="Times New Roman"/>
                <a:ea typeface="Times New Roman"/>
                <a:cs typeface="Times New Roman"/>
                <a:sym typeface="Times New Roman"/>
              </a:rPr>
              <a:t>Studying Existing Guidelines on Localization of Sustainable Development Goals (SDGs)</a:t>
            </a:r>
            <a:endParaRPr sz="1800">
              <a:latin typeface="Times New Roman"/>
              <a:ea typeface="Times New Roman"/>
              <a:cs typeface="Times New Roman"/>
              <a:sym typeface="Times New Roman"/>
            </a:endParaRPr>
          </a:p>
          <a:p>
            <a:pPr indent="-342560" lvl="1" marL="697820" marR="0" rtl="0" algn="l">
              <a:lnSpc>
                <a:spcPct val="108000"/>
              </a:lnSpc>
              <a:spcBef>
                <a:spcPts val="0"/>
              </a:spcBef>
              <a:spcAft>
                <a:spcPts val="0"/>
              </a:spcAft>
              <a:buClr>
                <a:srgbClr val="000000"/>
              </a:buClr>
              <a:buSzPts val="1800"/>
              <a:buFont typeface="Times New Roman"/>
              <a:buChar char="•"/>
            </a:pPr>
            <a:r>
              <a:rPr i="0" lang="en-US" sz="1800" u="none" cap="none" strike="noStrike">
                <a:solidFill>
                  <a:srgbClr val="000000"/>
                </a:solidFill>
                <a:latin typeface="Times New Roman"/>
                <a:ea typeface="Times New Roman"/>
                <a:cs typeface="Times New Roman"/>
                <a:sym typeface="Times New Roman"/>
              </a:rPr>
              <a:t>Consultative Meeting with Relevant Stakeholders</a:t>
            </a:r>
            <a:endParaRPr sz="1800">
              <a:latin typeface="Times New Roman"/>
              <a:ea typeface="Times New Roman"/>
              <a:cs typeface="Times New Roman"/>
              <a:sym typeface="Times New Roman"/>
            </a:endParaRPr>
          </a:p>
          <a:p>
            <a:pPr indent="-342560" lvl="1" marL="697820" marR="0" rtl="0" algn="l">
              <a:lnSpc>
                <a:spcPct val="108000"/>
              </a:lnSpc>
              <a:spcBef>
                <a:spcPts val="0"/>
              </a:spcBef>
              <a:spcAft>
                <a:spcPts val="0"/>
              </a:spcAft>
              <a:buClr>
                <a:srgbClr val="000000"/>
              </a:buClr>
              <a:buSzPts val="1800"/>
              <a:buFont typeface="Times New Roman"/>
              <a:buChar char="•"/>
            </a:pPr>
            <a:r>
              <a:rPr i="0" lang="en-US" sz="1800" u="none" cap="none" strike="noStrike">
                <a:solidFill>
                  <a:srgbClr val="000000"/>
                </a:solidFill>
                <a:latin typeface="Times New Roman"/>
                <a:ea typeface="Times New Roman"/>
                <a:cs typeface="Times New Roman"/>
                <a:sym typeface="Times New Roman"/>
              </a:rPr>
              <a:t>Field Visits for Ground Situation</a:t>
            </a:r>
            <a:endParaRPr sz="1800">
              <a:latin typeface="Times New Roman"/>
              <a:ea typeface="Times New Roman"/>
              <a:cs typeface="Times New Roman"/>
              <a:sym typeface="Times New Roman"/>
            </a:endParaRPr>
          </a:p>
          <a:p>
            <a:pPr indent="-342560" lvl="1" marL="697820" marR="0" rtl="0" algn="l">
              <a:lnSpc>
                <a:spcPct val="108000"/>
              </a:lnSpc>
              <a:spcBef>
                <a:spcPts val="0"/>
              </a:spcBef>
              <a:spcAft>
                <a:spcPts val="0"/>
              </a:spcAft>
              <a:buClr>
                <a:srgbClr val="000000"/>
              </a:buClr>
              <a:buSzPts val="1800"/>
              <a:buFont typeface="Times New Roman"/>
              <a:buChar char="•"/>
            </a:pPr>
            <a:r>
              <a:rPr i="0" lang="en-US" sz="1800" u="none" cap="none" strike="noStrike">
                <a:solidFill>
                  <a:srgbClr val="000000"/>
                </a:solidFill>
                <a:latin typeface="Times New Roman"/>
                <a:ea typeface="Times New Roman"/>
                <a:cs typeface="Times New Roman"/>
                <a:sym typeface="Times New Roman"/>
              </a:rPr>
              <a:t>LSDG Report with an action plan</a:t>
            </a:r>
            <a:endParaRPr sz="1800">
              <a:latin typeface="Times New Roman"/>
              <a:ea typeface="Times New Roman"/>
              <a:cs typeface="Times New Roman"/>
              <a:sym typeface="Times New Roman"/>
            </a:endParaRPr>
          </a:p>
          <a:p>
            <a:pPr indent="-342560" lvl="1" marL="697820" marR="0" rtl="0" algn="l">
              <a:lnSpc>
                <a:spcPct val="108000"/>
              </a:lnSpc>
              <a:spcBef>
                <a:spcPts val="0"/>
              </a:spcBef>
              <a:spcAft>
                <a:spcPts val="0"/>
              </a:spcAft>
              <a:buClr>
                <a:srgbClr val="000000"/>
              </a:buClr>
              <a:buSzPts val="1800"/>
              <a:buFont typeface="Times New Roman"/>
              <a:buChar char="•"/>
            </a:pPr>
            <a:r>
              <a:rPr i="0" lang="en-US" sz="1800" u="none" cap="none" strike="noStrike">
                <a:solidFill>
                  <a:srgbClr val="000000"/>
                </a:solidFill>
                <a:latin typeface="Times New Roman"/>
                <a:ea typeface="Times New Roman"/>
                <a:cs typeface="Times New Roman"/>
                <a:sym typeface="Times New Roman"/>
              </a:rPr>
              <a:t>Consultation with stakeholders on the Action Plan</a:t>
            </a:r>
            <a:endParaRPr sz="1800">
              <a:latin typeface="Times New Roman"/>
              <a:ea typeface="Times New Roman"/>
              <a:cs typeface="Times New Roman"/>
              <a:sym typeface="Times New Roman"/>
            </a:endParaRPr>
          </a:p>
          <a:p>
            <a:pPr indent="-342560" lvl="1" marL="697820" marR="0" rtl="0" algn="l">
              <a:lnSpc>
                <a:spcPct val="108000"/>
              </a:lnSpc>
              <a:spcBef>
                <a:spcPts val="0"/>
              </a:spcBef>
              <a:spcAft>
                <a:spcPts val="0"/>
              </a:spcAft>
              <a:buClr>
                <a:srgbClr val="000000"/>
              </a:buClr>
              <a:buSzPts val="1800"/>
              <a:buFont typeface="Times New Roman"/>
              <a:buChar char="•"/>
            </a:pPr>
            <a:r>
              <a:rPr i="0" lang="en-US" sz="1800" u="none" cap="none" strike="noStrike">
                <a:solidFill>
                  <a:srgbClr val="000000"/>
                </a:solidFill>
                <a:latin typeface="Times New Roman"/>
                <a:ea typeface="Times New Roman"/>
                <a:cs typeface="Times New Roman"/>
                <a:sym typeface="Times New Roman"/>
              </a:rPr>
              <a:t>Pilot Implementation in Selected Panchayats</a:t>
            </a:r>
            <a:endParaRPr sz="1800">
              <a:latin typeface="Times New Roman"/>
              <a:ea typeface="Times New Roman"/>
              <a:cs typeface="Times New Roman"/>
              <a:sym typeface="Times New Roman"/>
            </a:endParaRPr>
          </a:p>
          <a:p>
            <a:pPr indent="-342560" lvl="1" marL="697820" marR="0" rtl="0" algn="l">
              <a:lnSpc>
                <a:spcPct val="108000"/>
              </a:lnSpc>
              <a:spcBef>
                <a:spcPts val="0"/>
              </a:spcBef>
              <a:spcAft>
                <a:spcPts val="0"/>
              </a:spcAft>
              <a:buClr>
                <a:srgbClr val="000000"/>
              </a:buClr>
              <a:buSzPts val="1800"/>
              <a:buFont typeface="Times New Roman"/>
              <a:buChar char="•"/>
            </a:pPr>
            <a:r>
              <a:rPr i="0" lang="en-US" sz="1800" u="none" cap="none" strike="noStrike">
                <a:solidFill>
                  <a:srgbClr val="000000"/>
                </a:solidFill>
                <a:latin typeface="Times New Roman"/>
                <a:ea typeface="Times New Roman"/>
                <a:cs typeface="Times New Roman"/>
                <a:sym typeface="Times New Roman"/>
              </a:rPr>
              <a:t>Workshops for Implementation and Skill Enhancement</a:t>
            </a:r>
            <a:endParaRPr sz="1800">
              <a:latin typeface="Times New Roman"/>
              <a:ea typeface="Times New Roman"/>
              <a:cs typeface="Times New Roman"/>
              <a:sym typeface="Times New Roman"/>
            </a:endParaRPr>
          </a:p>
          <a:p>
            <a:pPr indent="-342560" lvl="1" marL="697820" marR="0" rtl="0" algn="l">
              <a:lnSpc>
                <a:spcPct val="108000"/>
              </a:lnSpc>
              <a:spcBef>
                <a:spcPts val="0"/>
              </a:spcBef>
              <a:spcAft>
                <a:spcPts val="0"/>
              </a:spcAft>
              <a:buClr>
                <a:srgbClr val="000000"/>
              </a:buClr>
              <a:buSzPts val="1800"/>
              <a:buFont typeface="Times New Roman"/>
              <a:buChar char="•"/>
            </a:pPr>
            <a:r>
              <a:rPr i="0" lang="en-US" sz="1800" u="none" cap="none" strike="noStrike">
                <a:solidFill>
                  <a:srgbClr val="000000"/>
                </a:solidFill>
                <a:latin typeface="Times New Roman"/>
                <a:ea typeface="Times New Roman"/>
                <a:cs typeface="Times New Roman"/>
                <a:sym typeface="Times New Roman"/>
              </a:rPr>
              <a:t>Ongoing Support and Handholding for Localization of SDGs</a:t>
            </a:r>
            <a:endParaRPr sz="1800">
              <a:latin typeface="Times New Roman"/>
              <a:ea typeface="Times New Roman"/>
              <a:cs typeface="Times New Roman"/>
              <a:sym typeface="Times New Roman"/>
            </a:endParaRPr>
          </a:p>
          <a:p>
            <a:pPr indent="-342560" lvl="1" marL="697820" marR="0" rtl="0" algn="l">
              <a:lnSpc>
                <a:spcPct val="108000"/>
              </a:lnSpc>
              <a:spcBef>
                <a:spcPts val="0"/>
              </a:spcBef>
              <a:spcAft>
                <a:spcPts val="0"/>
              </a:spcAft>
              <a:buClr>
                <a:srgbClr val="000000"/>
              </a:buClr>
              <a:buSzPts val="1800"/>
              <a:buFont typeface="Times New Roman"/>
              <a:buChar char="•"/>
            </a:pPr>
            <a:r>
              <a:rPr i="0" lang="en-US" sz="1800" u="none" cap="none" strike="noStrike">
                <a:solidFill>
                  <a:srgbClr val="000000"/>
                </a:solidFill>
                <a:latin typeface="Times New Roman"/>
                <a:ea typeface="Times New Roman"/>
                <a:cs typeface="Times New Roman"/>
                <a:sym typeface="Times New Roman"/>
              </a:rPr>
              <a:t>Documentation and Scaling Up</a:t>
            </a:r>
            <a:endParaRPr sz="1800">
              <a:latin typeface="Times New Roman"/>
              <a:ea typeface="Times New Roman"/>
              <a:cs typeface="Times New Roman"/>
              <a:sym typeface="Times New Roman"/>
            </a:endParaRPr>
          </a:p>
          <a:p>
            <a:pPr indent="-342560" lvl="1" marL="697820" marR="0" rtl="0" algn="l">
              <a:lnSpc>
                <a:spcPct val="108000"/>
              </a:lnSpc>
              <a:spcBef>
                <a:spcPts val="0"/>
              </a:spcBef>
              <a:spcAft>
                <a:spcPts val="0"/>
              </a:spcAft>
              <a:buClr>
                <a:srgbClr val="000000"/>
              </a:buClr>
              <a:buSzPts val="1800"/>
              <a:buFont typeface="Times New Roman"/>
              <a:buChar char="•"/>
            </a:pPr>
            <a:r>
              <a:rPr i="0" lang="en-US" sz="1800" u="none" cap="none" strike="noStrike">
                <a:solidFill>
                  <a:srgbClr val="000000"/>
                </a:solidFill>
                <a:latin typeface="Times New Roman"/>
                <a:ea typeface="Times New Roman"/>
                <a:cs typeface="Times New Roman"/>
                <a:sym typeface="Times New Roman"/>
              </a:rPr>
              <a:t>Implementation Workshops, Support, and Evaluation</a:t>
            </a:r>
            <a:endParaRPr sz="1800">
              <a:latin typeface="Times New Roman"/>
              <a:ea typeface="Times New Roman"/>
              <a:cs typeface="Times New Roman"/>
              <a:sym typeface="Times New Roman"/>
            </a:endParaRPr>
          </a:p>
        </p:txBody>
      </p:sp>
      <p:grpSp>
        <p:nvGrpSpPr>
          <p:cNvPr id="379" name="Google Shape;379;p13"/>
          <p:cNvGrpSpPr/>
          <p:nvPr/>
        </p:nvGrpSpPr>
        <p:grpSpPr>
          <a:xfrm>
            <a:off x="7490533" y="1415613"/>
            <a:ext cx="3204115" cy="556450"/>
            <a:chOff x="-2159" y="0"/>
            <a:chExt cx="4272153" cy="741934"/>
          </a:xfrm>
        </p:grpSpPr>
        <p:sp>
          <p:nvSpPr>
            <p:cNvPr id="380" name="Google Shape;380;p13"/>
            <p:cNvSpPr/>
            <p:nvPr/>
          </p:nvSpPr>
          <p:spPr>
            <a:xfrm>
              <a:off x="25400" y="25400"/>
              <a:ext cx="4219194" cy="691134"/>
            </a:xfrm>
            <a:custGeom>
              <a:rect b="b" l="l" r="r" t="t"/>
              <a:pathLst>
                <a:path extrusionOk="0" h="691134" w="4219194">
                  <a:moveTo>
                    <a:pt x="0" y="0"/>
                  </a:moveTo>
                  <a:lnTo>
                    <a:pt x="3857752" y="0"/>
                  </a:lnTo>
                  <a:lnTo>
                    <a:pt x="4219194" y="345567"/>
                  </a:lnTo>
                  <a:lnTo>
                    <a:pt x="3857752" y="691134"/>
                  </a:lnTo>
                  <a:lnTo>
                    <a:pt x="0" y="691134"/>
                  </a:lnTo>
                  <a:lnTo>
                    <a:pt x="361442" y="345567"/>
                  </a:lnTo>
                  <a:close/>
                </a:path>
              </a:pathLst>
            </a:custGeom>
            <a:solidFill>
              <a:srgbClr val="008000">
                <a:alpha val="69019"/>
              </a:srgbClr>
            </a:solidFill>
            <a:ln>
              <a:noFill/>
            </a:ln>
          </p:spPr>
        </p:sp>
        <p:sp>
          <p:nvSpPr>
            <p:cNvPr id="381" name="Google Shape;381;p13"/>
            <p:cNvSpPr/>
            <p:nvPr/>
          </p:nvSpPr>
          <p:spPr>
            <a:xfrm>
              <a:off x="-2159" y="0"/>
              <a:ext cx="4272153" cy="741934"/>
            </a:xfrm>
            <a:custGeom>
              <a:rect b="b" l="l" r="r" t="t"/>
              <a:pathLst>
                <a:path extrusionOk="0" h="741934" w="4272153">
                  <a:moveTo>
                    <a:pt x="27559" y="0"/>
                  </a:moveTo>
                  <a:lnTo>
                    <a:pt x="3885311" y="0"/>
                  </a:lnTo>
                  <a:cubicBezTo>
                    <a:pt x="3891788" y="0"/>
                    <a:pt x="3898138" y="2540"/>
                    <a:pt x="3902837" y="6985"/>
                  </a:cubicBezTo>
                  <a:lnTo>
                    <a:pt x="4264279" y="352679"/>
                  </a:lnTo>
                  <a:cubicBezTo>
                    <a:pt x="4269232" y="357505"/>
                    <a:pt x="4272153" y="364109"/>
                    <a:pt x="4272153" y="371094"/>
                  </a:cubicBezTo>
                  <a:cubicBezTo>
                    <a:pt x="4272153" y="378079"/>
                    <a:pt x="4269359" y="384683"/>
                    <a:pt x="4264279" y="389509"/>
                  </a:cubicBezTo>
                  <a:lnTo>
                    <a:pt x="3902964" y="734949"/>
                  </a:lnTo>
                  <a:cubicBezTo>
                    <a:pt x="3898265" y="739521"/>
                    <a:pt x="3891915" y="741934"/>
                    <a:pt x="3885438" y="741934"/>
                  </a:cubicBezTo>
                  <a:lnTo>
                    <a:pt x="27559" y="741934"/>
                  </a:lnTo>
                  <a:cubicBezTo>
                    <a:pt x="17145" y="741934"/>
                    <a:pt x="7874" y="735584"/>
                    <a:pt x="3937" y="725932"/>
                  </a:cubicBezTo>
                  <a:cubicBezTo>
                    <a:pt x="0" y="716280"/>
                    <a:pt x="2413" y="705231"/>
                    <a:pt x="9906" y="698119"/>
                  </a:cubicBezTo>
                  <a:lnTo>
                    <a:pt x="371348" y="352679"/>
                  </a:lnTo>
                  <a:lnTo>
                    <a:pt x="388874" y="371094"/>
                  </a:lnTo>
                  <a:lnTo>
                    <a:pt x="371348" y="389509"/>
                  </a:lnTo>
                  <a:lnTo>
                    <a:pt x="10033" y="43815"/>
                  </a:lnTo>
                  <a:cubicBezTo>
                    <a:pt x="2540" y="36576"/>
                    <a:pt x="127" y="25527"/>
                    <a:pt x="3937" y="16002"/>
                  </a:cubicBezTo>
                  <a:cubicBezTo>
                    <a:pt x="7747" y="6477"/>
                    <a:pt x="17145" y="0"/>
                    <a:pt x="27559" y="0"/>
                  </a:cubicBezTo>
                  <a:moveTo>
                    <a:pt x="27559" y="50800"/>
                  </a:moveTo>
                  <a:lnTo>
                    <a:pt x="27559" y="25400"/>
                  </a:lnTo>
                  <a:lnTo>
                    <a:pt x="45085" y="6985"/>
                  </a:lnTo>
                  <a:lnTo>
                    <a:pt x="406527" y="352679"/>
                  </a:lnTo>
                  <a:cubicBezTo>
                    <a:pt x="411480" y="357505"/>
                    <a:pt x="414401" y="364109"/>
                    <a:pt x="414401" y="371094"/>
                  </a:cubicBezTo>
                  <a:cubicBezTo>
                    <a:pt x="414401" y="378079"/>
                    <a:pt x="411607" y="384683"/>
                    <a:pt x="406527" y="389509"/>
                  </a:cubicBezTo>
                  <a:lnTo>
                    <a:pt x="45085" y="734949"/>
                  </a:lnTo>
                  <a:lnTo>
                    <a:pt x="27559" y="716661"/>
                  </a:lnTo>
                  <a:lnTo>
                    <a:pt x="27559" y="691261"/>
                  </a:lnTo>
                  <a:lnTo>
                    <a:pt x="3885311" y="691261"/>
                  </a:lnTo>
                  <a:lnTo>
                    <a:pt x="3885311" y="716661"/>
                  </a:lnTo>
                  <a:lnTo>
                    <a:pt x="3867785" y="698246"/>
                  </a:lnTo>
                  <a:lnTo>
                    <a:pt x="4229227" y="352679"/>
                  </a:lnTo>
                  <a:lnTo>
                    <a:pt x="4246753" y="371094"/>
                  </a:lnTo>
                  <a:lnTo>
                    <a:pt x="4229227" y="389509"/>
                  </a:lnTo>
                  <a:lnTo>
                    <a:pt x="3867785" y="43815"/>
                  </a:lnTo>
                  <a:lnTo>
                    <a:pt x="3885311" y="25400"/>
                  </a:lnTo>
                  <a:lnTo>
                    <a:pt x="3885311" y="50800"/>
                  </a:lnTo>
                  <a:lnTo>
                    <a:pt x="27559" y="50800"/>
                  </a:lnTo>
                  <a:close/>
                </a:path>
              </a:pathLst>
            </a:custGeom>
            <a:solidFill>
              <a:srgbClr val="008000">
                <a:alpha val="6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2" name="Google Shape;382;p13"/>
          <p:cNvSpPr txBox="1"/>
          <p:nvPr/>
        </p:nvSpPr>
        <p:spPr>
          <a:xfrm>
            <a:off x="7829640" y="1447425"/>
            <a:ext cx="2518000" cy="464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1800" u="none" cap="none" strike="noStrike">
                <a:solidFill>
                  <a:srgbClr val="FFFFFF"/>
                </a:solidFill>
                <a:latin typeface="Arial"/>
                <a:ea typeface="Arial"/>
                <a:cs typeface="Arial"/>
                <a:sym typeface="Arial"/>
              </a:rPr>
              <a:t>Outputs</a:t>
            </a:r>
            <a:endParaRPr/>
          </a:p>
        </p:txBody>
      </p:sp>
      <p:grpSp>
        <p:nvGrpSpPr>
          <p:cNvPr id="383" name="Google Shape;383;p13"/>
          <p:cNvGrpSpPr/>
          <p:nvPr/>
        </p:nvGrpSpPr>
        <p:grpSpPr>
          <a:xfrm>
            <a:off x="7547529" y="2111471"/>
            <a:ext cx="3202496" cy="7800595"/>
            <a:chOff x="0" y="0"/>
            <a:chExt cx="4269994" cy="10400792"/>
          </a:xfrm>
        </p:grpSpPr>
        <p:sp>
          <p:nvSpPr>
            <p:cNvPr id="384" name="Google Shape;384;p13"/>
            <p:cNvSpPr/>
            <p:nvPr/>
          </p:nvSpPr>
          <p:spPr>
            <a:xfrm>
              <a:off x="25400" y="25400"/>
              <a:ext cx="4219194" cy="10349992"/>
            </a:xfrm>
            <a:custGeom>
              <a:rect b="b" l="l" r="r" t="t"/>
              <a:pathLst>
                <a:path extrusionOk="0" h="10349992" w="4219194">
                  <a:moveTo>
                    <a:pt x="0" y="707009"/>
                  </a:moveTo>
                  <a:cubicBezTo>
                    <a:pt x="0" y="316484"/>
                    <a:pt x="314833" y="0"/>
                    <a:pt x="703199" y="0"/>
                  </a:cubicBezTo>
                  <a:lnTo>
                    <a:pt x="3515995" y="0"/>
                  </a:lnTo>
                  <a:cubicBezTo>
                    <a:pt x="3904361" y="0"/>
                    <a:pt x="4219194" y="316484"/>
                    <a:pt x="4219194" y="707009"/>
                  </a:cubicBezTo>
                  <a:lnTo>
                    <a:pt x="4219194" y="9642983"/>
                  </a:lnTo>
                  <a:cubicBezTo>
                    <a:pt x="4219194" y="10033381"/>
                    <a:pt x="3904361" y="10349992"/>
                    <a:pt x="3515995" y="10349992"/>
                  </a:cubicBezTo>
                  <a:lnTo>
                    <a:pt x="703199" y="10349992"/>
                  </a:lnTo>
                  <a:cubicBezTo>
                    <a:pt x="314833" y="10349992"/>
                    <a:pt x="0" y="10033508"/>
                    <a:pt x="0" y="9642983"/>
                  </a:cubicBezTo>
                  <a:close/>
                </a:path>
              </a:pathLst>
            </a:custGeom>
            <a:solidFill>
              <a:srgbClr val="BEDEB9">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13"/>
            <p:cNvSpPr/>
            <p:nvPr/>
          </p:nvSpPr>
          <p:spPr>
            <a:xfrm>
              <a:off x="0" y="0"/>
              <a:ext cx="4269994" cy="10400792"/>
            </a:xfrm>
            <a:custGeom>
              <a:rect b="b" l="l" r="r" t="t"/>
              <a:pathLst>
                <a:path extrusionOk="0" h="10400792" w="4269994">
                  <a:moveTo>
                    <a:pt x="0" y="732409"/>
                  </a:moveTo>
                  <a:cubicBezTo>
                    <a:pt x="0" y="328041"/>
                    <a:pt x="326136" y="0"/>
                    <a:pt x="728599" y="0"/>
                  </a:cubicBezTo>
                  <a:lnTo>
                    <a:pt x="3541395" y="0"/>
                  </a:lnTo>
                  <a:lnTo>
                    <a:pt x="3541395" y="25400"/>
                  </a:lnTo>
                  <a:lnTo>
                    <a:pt x="3541395" y="0"/>
                  </a:lnTo>
                  <a:lnTo>
                    <a:pt x="3541395" y="25400"/>
                  </a:lnTo>
                  <a:lnTo>
                    <a:pt x="3541395" y="0"/>
                  </a:lnTo>
                  <a:cubicBezTo>
                    <a:pt x="3943985" y="0"/>
                    <a:pt x="4269994" y="328041"/>
                    <a:pt x="4269994" y="732409"/>
                  </a:cubicBezTo>
                  <a:lnTo>
                    <a:pt x="4244594" y="732409"/>
                  </a:lnTo>
                  <a:lnTo>
                    <a:pt x="4269994" y="732409"/>
                  </a:lnTo>
                  <a:lnTo>
                    <a:pt x="4269994" y="9668383"/>
                  </a:lnTo>
                  <a:lnTo>
                    <a:pt x="4244594" y="9668383"/>
                  </a:lnTo>
                  <a:lnTo>
                    <a:pt x="4269994" y="9668383"/>
                  </a:lnTo>
                  <a:cubicBezTo>
                    <a:pt x="4269994" y="10072751"/>
                    <a:pt x="3943858" y="10400792"/>
                    <a:pt x="3541395" y="10400792"/>
                  </a:cubicBezTo>
                  <a:lnTo>
                    <a:pt x="3541395" y="10375392"/>
                  </a:lnTo>
                  <a:lnTo>
                    <a:pt x="3541395" y="10400792"/>
                  </a:lnTo>
                  <a:lnTo>
                    <a:pt x="728599" y="10400792"/>
                  </a:lnTo>
                  <a:lnTo>
                    <a:pt x="728599" y="10375392"/>
                  </a:lnTo>
                  <a:lnTo>
                    <a:pt x="728599" y="10400792"/>
                  </a:lnTo>
                  <a:cubicBezTo>
                    <a:pt x="326136" y="10400792"/>
                    <a:pt x="0" y="10072751"/>
                    <a:pt x="0" y="9668383"/>
                  </a:cubicBezTo>
                  <a:lnTo>
                    <a:pt x="0" y="732409"/>
                  </a:lnTo>
                  <a:lnTo>
                    <a:pt x="25400" y="732409"/>
                  </a:lnTo>
                  <a:lnTo>
                    <a:pt x="0" y="732409"/>
                  </a:lnTo>
                  <a:moveTo>
                    <a:pt x="50800" y="732409"/>
                  </a:moveTo>
                  <a:lnTo>
                    <a:pt x="50800" y="9668383"/>
                  </a:lnTo>
                  <a:lnTo>
                    <a:pt x="25400" y="9668383"/>
                  </a:lnTo>
                  <a:lnTo>
                    <a:pt x="50800" y="9668383"/>
                  </a:lnTo>
                  <a:cubicBezTo>
                    <a:pt x="50800" y="10044938"/>
                    <a:pt x="354457" y="10349992"/>
                    <a:pt x="728599" y="10349992"/>
                  </a:cubicBezTo>
                  <a:lnTo>
                    <a:pt x="3541395" y="10349992"/>
                  </a:lnTo>
                  <a:cubicBezTo>
                    <a:pt x="3915664" y="10349992"/>
                    <a:pt x="4219194" y="10044938"/>
                    <a:pt x="4219194" y="9668383"/>
                  </a:cubicBezTo>
                  <a:lnTo>
                    <a:pt x="4219194" y="732409"/>
                  </a:lnTo>
                  <a:cubicBezTo>
                    <a:pt x="4219194" y="355854"/>
                    <a:pt x="3915664" y="50800"/>
                    <a:pt x="3541395" y="50800"/>
                  </a:cubicBezTo>
                  <a:lnTo>
                    <a:pt x="728599" y="50800"/>
                  </a:lnTo>
                  <a:lnTo>
                    <a:pt x="728599" y="25400"/>
                  </a:lnTo>
                  <a:lnTo>
                    <a:pt x="728599" y="50800"/>
                  </a:lnTo>
                  <a:cubicBezTo>
                    <a:pt x="354457" y="50800"/>
                    <a:pt x="50800" y="355854"/>
                    <a:pt x="50800" y="732409"/>
                  </a:cubicBezTo>
                  <a:close/>
                </a:path>
              </a:pathLst>
            </a:custGeom>
            <a:solidFill>
              <a:srgbClr val="DEEEE1">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86" name="Google Shape;386;p13"/>
          <p:cNvGrpSpPr/>
          <p:nvPr/>
        </p:nvGrpSpPr>
        <p:grpSpPr>
          <a:xfrm>
            <a:off x="11097906" y="1415613"/>
            <a:ext cx="3204115" cy="556450"/>
            <a:chOff x="-2159" y="0"/>
            <a:chExt cx="4272153" cy="741934"/>
          </a:xfrm>
        </p:grpSpPr>
        <p:sp>
          <p:nvSpPr>
            <p:cNvPr id="387" name="Google Shape;387;p13"/>
            <p:cNvSpPr/>
            <p:nvPr/>
          </p:nvSpPr>
          <p:spPr>
            <a:xfrm>
              <a:off x="25400" y="25400"/>
              <a:ext cx="4219194" cy="691134"/>
            </a:xfrm>
            <a:custGeom>
              <a:rect b="b" l="l" r="r" t="t"/>
              <a:pathLst>
                <a:path extrusionOk="0" h="691134" w="4219194">
                  <a:moveTo>
                    <a:pt x="0" y="0"/>
                  </a:moveTo>
                  <a:lnTo>
                    <a:pt x="3857752" y="0"/>
                  </a:lnTo>
                  <a:lnTo>
                    <a:pt x="4219194" y="345567"/>
                  </a:lnTo>
                  <a:lnTo>
                    <a:pt x="3857752" y="691134"/>
                  </a:lnTo>
                  <a:lnTo>
                    <a:pt x="0" y="691134"/>
                  </a:lnTo>
                  <a:lnTo>
                    <a:pt x="361442" y="345567"/>
                  </a:lnTo>
                  <a:close/>
                </a:path>
              </a:pathLst>
            </a:custGeom>
            <a:solidFill>
              <a:srgbClr val="008000">
                <a:alpha val="60000"/>
              </a:srgbClr>
            </a:solidFill>
            <a:ln>
              <a:noFill/>
            </a:ln>
          </p:spPr>
        </p:sp>
        <p:sp>
          <p:nvSpPr>
            <p:cNvPr id="388" name="Google Shape;388;p13"/>
            <p:cNvSpPr/>
            <p:nvPr/>
          </p:nvSpPr>
          <p:spPr>
            <a:xfrm>
              <a:off x="-2159" y="0"/>
              <a:ext cx="4272153" cy="741934"/>
            </a:xfrm>
            <a:custGeom>
              <a:rect b="b" l="l" r="r" t="t"/>
              <a:pathLst>
                <a:path extrusionOk="0" h="741934" w="4272153">
                  <a:moveTo>
                    <a:pt x="27559" y="0"/>
                  </a:moveTo>
                  <a:lnTo>
                    <a:pt x="3885311" y="0"/>
                  </a:lnTo>
                  <a:cubicBezTo>
                    <a:pt x="3891788" y="0"/>
                    <a:pt x="3898138" y="2540"/>
                    <a:pt x="3902837" y="6985"/>
                  </a:cubicBezTo>
                  <a:lnTo>
                    <a:pt x="4264279" y="352679"/>
                  </a:lnTo>
                  <a:cubicBezTo>
                    <a:pt x="4269232" y="357505"/>
                    <a:pt x="4272153" y="364109"/>
                    <a:pt x="4272153" y="371094"/>
                  </a:cubicBezTo>
                  <a:cubicBezTo>
                    <a:pt x="4272153" y="378079"/>
                    <a:pt x="4269359" y="384683"/>
                    <a:pt x="4264279" y="389509"/>
                  </a:cubicBezTo>
                  <a:lnTo>
                    <a:pt x="3902964" y="734949"/>
                  </a:lnTo>
                  <a:cubicBezTo>
                    <a:pt x="3898265" y="739521"/>
                    <a:pt x="3891915" y="741934"/>
                    <a:pt x="3885438" y="741934"/>
                  </a:cubicBezTo>
                  <a:lnTo>
                    <a:pt x="27559" y="741934"/>
                  </a:lnTo>
                  <a:cubicBezTo>
                    <a:pt x="17145" y="741934"/>
                    <a:pt x="7874" y="735584"/>
                    <a:pt x="3937" y="725932"/>
                  </a:cubicBezTo>
                  <a:cubicBezTo>
                    <a:pt x="0" y="716280"/>
                    <a:pt x="2413" y="705231"/>
                    <a:pt x="9906" y="698119"/>
                  </a:cubicBezTo>
                  <a:lnTo>
                    <a:pt x="371348" y="352679"/>
                  </a:lnTo>
                  <a:lnTo>
                    <a:pt x="388874" y="371094"/>
                  </a:lnTo>
                  <a:lnTo>
                    <a:pt x="371348" y="389509"/>
                  </a:lnTo>
                  <a:lnTo>
                    <a:pt x="10033" y="43815"/>
                  </a:lnTo>
                  <a:cubicBezTo>
                    <a:pt x="2540" y="36576"/>
                    <a:pt x="127" y="25527"/>
                    <a:pt x="3937" y="16002"/>
                  </a:cubicBezTo>
                  <a:cubicBezTo>
                    <a:pt x="7747" y="6477"/>
                    <a:pt x="17145" y="0"/>
                    <a:pt x="27559" y="0"/>
                  </a:cubicBezTo>
                  <a:moveTo>
                    <a:pt x="27559" y="50800"/>
                  </a:moveTo>
                  <a:lnTo>
                    <a:pt x="27559" y="25400"/>
                  </a:lnTo>
                  <a:lnTo>
                    <a:pt x="45085" y="6985"/>
                  </a:lnTo>
                  <a:lnTo>
                    <a:pt x="406527" y="352679"/>
                  </a:lnTo>
                  <a:cubicBezTo>
                    <a:pt x="411480" y="357505"/>
                    <a:pt x="414401" y="364109"/>
                    <a:pt x="414401" y="371094"/>
                  </a:cubicBezTo>
                  <a:cubicBezTo>
                    <a:pt x="414401" y="378079"/>
                    <a:pt x="411607" y="384683"/>
                    <a:pt x="406527" y="389509"/>
                  </a:cubicBezTo>
                  <a:lnTo>
                    <a:pt x="45085" y="734949"/>
                  </a:lnTo>
                  <a:lnTo>
                    <a:pt x="27559" y="716661"/>
                  </a:lnTo>
                  <a:lnTo>
                    <a:pt x="27559" y="691261"/>
                  </a:lnTo>
                  <a:lnTo>
                    <a:pt x="3885311" y="691261"/>
                  </a:lnTo>
                  <a:lnTo>
                    <a:pt x="3885311" y="716661"/>
                  </a:lnTo>
                  <a:lnTo>
                    <a:pt x="3867785" y="698246"/>
                  </a:lnTo>
                  <a:lnTo>
                    <a:pt x="4229227" y="352679"/>
                  </a:lnTo>
                  <a:lnTo>
                    <a:pt x="4246753" y="371094"/>
                  </a:lnTo>
                  <a:lnTo>
                    <a:pt x="4229227" y="389509"/>
                  </a:lnTo>
                  <a:lnTo>
                    <a:pt x="3867785" y="43815"/>
                  </a:lnTo>
                  <a:lnTo>
                    <a:pt x="3885311" y="25400"/>
                  </a:lnTo>
                  <a:lnTo>
                    <a:pt x="3885311" y="50800"/>
                  </a:lnTo>
                  <a:lnTo>
                    <a:pt x="27559" y="50800"/>
                  </a:lnTo>
                  <a:close/>
                </a:path>
              </a:pathLst>
            </a:custGeom>
            <a:solidFill>
              <a:srgbClr val="008000">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89" name="Google Shape;389;p13"/>
          <p:cNvSpPr txBox="1"/>
          <p:nvPr/>
        </p:nvSpPr>
        <p:spPr>
          <a:xfrm>
            <a:off x="11437012" y="1447425"/>
            <a:ext cx="2518000" cy="464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1800" u="none" cap="none" strike="noStrike">
                <a:solidFill>
                  <a:srgbClr val="FFFFFF"/>
                </a:solidFill>
                <a:latin typeface="Arial"/>
                <a:ea typeface="Arial"/>
                <a:cs typeface="Arial"/>
                <a:sym typeface="Arial"/>
              </a:rPr>
              <a:t>Outcomes</a:t>
            </a:r>
            <a:endParaRPr/>
          </a:p>
        </p:txBody>
      </p:sp>
      <p:grpSp>
        <p:nvGrpSpPr>
          <p:cNvPr id="390" name="Google Shape;390;p13"/>
          <p:cNvGrpSpPr/>
          <p:nvPr/>
        </p:nvGrpSpPr>
        <p:grpSpPr>
          <a:xfrm>
            <a:off x="11154902" y="2111471"/>
            <a:ext cx="3202496" cy="7800595"/>
            <a:chOff x="0" y="0"/>
            <a:chExt cx="4269994" cy="10400792"/>
          </a:xfrm>
        </p:grpSpPr>
        <p:sp>
          <p:nvSpPr>
            <p:cNvPr id="391" name="Google Shape;391;p13"/>
            <p:cNvSpPr/>
            <p:nvPr/>
          </p:nvSpPr>
          <p:spPr>
            <a:xfrm>
              <a:off x="25400" y="25400"/>
              <a:ext cx="4219194" cy="10349992"/>
            </a:xfrm>
            <a:custGeom>
              <a:rect b="b" l="l" r="r" t="t"/>
              <a:pathLst>
                <a:path extrusionOk="0" h="10349992" w="4219194">
                  <a:moveTo>
                    <a:pt x="0" y="707009"/>
                  </a:moveTo>
                  <a:cubicBezTo>
                    <a:pt x="0" y="316484"/>
                    <a:pt x="314833" y="0"/>
                    <a:pt x="703199" y="0"/>
                  </a:cubicBezTo>
                  <a:lnTo>
                    <a:pt x="3515995" y="0"/>
                  </a:lnTo>
                  <a:cubicBezTo>
                    <a:pt x="3904361" y="0"/>
                    <a:pt x="4219194" y="316484"/>
                    <a:pt x="4219194" y="707009"/>
                  </a:cubicBezTo>
                  <a:lnTo>
                    <a:pt x="4219194" y="9642983"/>
                  </a:lnTo>
                  <a:cubicBezTo>
                    <a:pt x="4219194" y="10033381"/>
                    <a:pt x="3904361" y="10349992"/>
                    <a:pt x="3515995" y="10349992"/>
                  </a:cubicBezTo>
                  <a:lnTo>
                    <a:pt x="703199" y="10349992"/>
                  </a:lnTo>
                  <a:cubicBezTo>
                    <a:pt x="314833" y="10349992"/>
                    <a:pt x="0" y="10033508"/>
                    <a:pt x="0" y="9642983"/>
                  </a:cubicBezTo>
                  <a:close/>
                </a:path>
              </a:pathLst>
            </a:custGeom>
            <a:solidFill>
              <a:srgbClr val="BEDEB9">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13"/>
            <p:cNvSpPr/>
            <p:nvPr/>
          </p:nvSpPr>
          <p:spPr>
            <a:xfrm>
              <a:off x="0" y="0"/>
              <a:ext cx="4269994" cy="10400792"/>
            </a:xfrm>
            <a:custGeom>
              <a:rect b="b" l="l" r="r" t="t"/>
              <a:pathLst>
                <a:path extrusionOk="0" h="10400792" w="4269994">
                  <a:moveTo>
                    <a:pt x="0" y="732409"/>
                  </a:moveTo>
                  <a:cubicBezTo>
                    <a:pt x="0" y="328041"/>
                    <a:pt x="326136" y="0"/>
                    <a:pt x="728599" y="0"/>
                  </a:cubicBezTo>
                  <a:lnTo>
                    <a:pt x="3541395" y="0"/>
                  </a:lnTo>
                  <a:lnTo>
                    <a:pt x="3541395" y="25400"/>
                  </a:lnTo>
                  <a:lnTo>
                    <a:pt x="3541395" y="0"/>
                  </a:lnTo>
                  <a:lnTo>
                    <a:pt x="3541395" y="25400"/>
                  </a:lnTo>
                  <a:lnTo>
                    <a:pt x="3541395" y="0"/>
                  </a:lnTo>
                  <a:cubicBezTo>
                    <a:pt x="3943985" y="0"/>
                    <a:pt x="4269994" y="328041"/>
                    <a:pt x="4269994" y="732409"/>
                  </a:cubicBezTo>
                  <a:lnTo>
                    <a:pt x="4244594" y="732409"/>
                  </a:lnTo>
                  <a:lnTo>
                    <a:pt x="4269994" y="732409"/>
                  </a:lnTo>
                  <a:lnTo>
                    <a:pt x="4269994" y="9668383"/>
                  </a:lnTo>
                  <a:lnTo>
                    <a:pt x="4244594" y="9668383"/>
                  </a:lnTo>
                  <a:lnTo>
                    <a:pt x="4269994" y="9668383"/>
                  </a:lnTo>
                  <a:cubicBezTo>
                    <a:pt x="4269994" y="10072751"/>
                    <a:pt x="3943858" y="10400792"/>
                    <a:pt x="3541395" y="10400792"/>
                  </a:cubicBezTo>
                  <a:lnTo>
                    <a:pt x="3541395" y="10375392"/>
                  </a:lnTo>
                  <a:lnTo>
                    <a:pt x="3541395" y="10400792"/>
                  </a:lnTo>
                  <a:lnTo>
                    <a:pt x="728599" y="10400792"/>
                  </a:lnTo>
                  <a:lnTo>
                    <a:pt x="728599" y="10375392"/>
                  </a:lnTo>
                  <a:lnTo>
                    <a:pt x="728599" y="10400792"/>
                  </a:lnTo>
                  <a:cubicBezTo>
                    <a:pt x="326136" y="10400792"/>
                    <a:pt x="0" y="10072751"/>
                    <a:pt x="0" y="9668383"/>
                  </a:cubicBezTo>
                  <a:lnTo>
                    <a:pt x="0" y="732409"/>
                  </a:lnTo>
                  <a:lnTo>
                    <a:pt x="25400" y="732409"/>
                  </a:lnTo>
                  <a:lnTo>
                    <a:pt x="0" y="732409"/>
                  </a:lnTo>
                  <a:moveTo>
                    <a:pt x="50800" y="732409"/>
                  </a:moveTo>
                  <a:lnTo>
                    <a:pt x="50800" y="9668383"/>
                  </a:lnTo>
                  <a:lnTo>
                    <a:pt x="25400" y="9668383"/>
                  </a:lnTo>
                  <a:lnTo>
                    <a:pt x="50800" y="9668383"/>
                  </a:lnTo>
                  <a:cubicBezTo>
                    <a:pt x="50800" y="10044938"/>
                    <a:pt x="354457" y="10349992"/>
                    <a:pt x="728599" y="10349992"/>
                  </a:cubicBezTo>
                  <a:lnTo>
                    <a:pt x="3541395" y="10349992"/>
                  </a:lnTo>
                  <a:cubicBezTo>
                    <a:pt x="3915664" y="10349992"/>
                    <a:pt x="4219194" y="10044938"/>
                    <a:pt x="4219194" y="9668383"/>
                  </a:cubicBezTo>
                  <a:lnTo>
                    <a:pt x="4219194" y="732409"/>
                  </a:lnTo>
                  <a:cubicBezTo>
                    <a:pt x="4219194" y="355854"/>
                    <a:pt x="3915664" y="50800"/>
                    <a:pt x="3541395" y="50800"/>
                  </a:cubicBezTo>
                  <a:lnTo>
                    <a:pt x="728599" y="50800"/>
                  </a:lnTo>
                  <a:lnTo>
                    <a:pt x="728599" y="25400"/>
                  </a:lnTo>
                  <a:lnTo>
                    <a:pt x="728599" y="50800"/>
                  </a:lnTo>
                  <a:cubicBezTo>
                    <a:pt x="354457" y="50800"/>
                    <a:pt x="50800" y="355854"/>
                    <a:pt x="50800" y="732409"/>
                  </a:cubicBezTo>
                  <a:close/>
                </a:path>
              </a:pathLst>
            </a:custGeom>
            <a:solidFill>
              <a:srgbClr val="DEEEE1">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93" name="Google Shape;393;p13"/>
          <p:cNvGrpSpPr/>
          <p:nvPr/>
        </p:nvGrpSpPr>
        <p:grpSpPr>
          <a:xfrm>
            <a:off x="14705280" y="1415613"/>
            <a:ext cx="3204115" cy="556450"/>
            <a:chOff x="-2159" y="0"/>
            <a:chExt cx="4272153" cy="741934"/>
          </a:xfrm>
        </p:grpSpPr>
        <p:sp>
          <p:nvSpPr>
            <p:cNvPr id="394" name="Google Shape;394;p13"/>
            <p:cNvSpPr/>
            <p:nvPr/>
          </p:nvSpPr>
          <p:spPr>
            <a:xfrm>
              <a:off x="25400" y="25400"/>
              <a:ext cx="4219194" cy="691134"/>
            </a:xfrm>
            <a:custGeom>
              <a:rect b="b" l="l" r="r" t="t"/>
              <a:pathLst>
                <a:path extrusionOk="0" h="691134" w="4219194">
                  <a:moveTo>
                    <a:pt x="0" y="0"/>
                  </a:moveTo>
                  <a:lnTo>
                    <a:pt x="3857752" y="0"/>
                  </a:lnTo>
                  <a:lnTo>
                    <a:pt x="4219194" y="345567"/>
                  </a:lnTo>
                  <a:lnTo>
                    <a:pt x="3857752" y="691134"/>
                  </a:lnTo>
                  <a:lnTo>
                    <a:pt x="0" y="691134"/>
                  </a:lnTo>
                  <a:lnTo>
                    <a:pt x="361442" y="345567"/>
                  </a:lnTo>
                  <a:close/>
                </a:path>
              </a:pathLst>
            </a:custGeom>
            <a:solidFill>
              <a:srgbClr val="008000">
                <a:alpha val="49019"/>
              </a:srgbClr>
            </a:solidFill>
            <a:ln>
              <a:noFill/>
            </a:ln>
          </p:spPr>
        </p:sp>
        <p:sp>
          <p:nvSpPr>
            <p:cNvPr id="395" name="Google Shape;395;p13"/>
            <p:cNvSpPr/>
            <p:nvPr/>
          </p:nvSpPr>
          <p:spPr>
            <a:xfrm>
              <a:off x="-2159" y="0"/>
              <a:ext cx="4272153" cy="741934"/>
            </a:xfrm>
            <a:custGeom>
              <a:rect b="b" l="l" r="r" t="t"/>
              <a:pathLst>
                <a:path extrusionOk="0" h="741934" w="4272153">
                  <a:moveTo>
                    <a:pt x="27559" y="0"/>
                  </a:moveTo>
                  <a:lnTo>
                    <a:pt x="3885311" y="0"/>
                  </a:lnTo>
                  <a:cubicBezTo>
                    <a:pt x="3891788" y="0"/>
                    <a:pt x="3898138" y="2540"/>
                    <a:pt x="3902837" y="6985"/>
                  </a:cubicBezTo>
                  <a:lnTo>
                    <a:pt x="4264279" y="352679"/>
                  </a:lnTo>
                  <a:cubicBezTo>
                    <a:pt x="4269232" y="357505"/>
                    <a:pt x="4272153" y="364109"/>
                    <a:pt x="4272153" y="371094"/>
                  </a:cubicBezTo>
                  <a:cubicBezTo>
                    <a:pt x="4272153" y="378079"/>
                    <a:pt x="4269359" y="384683"/>
                    <a:pt x="4264279" y="389509"/>
                  </a:cubicBezTo>
                  <a:lnTo>
                    <a:pt x="3902964" y="734949"/>
                  </a:lnTo>
                  <a:cubicBezTo>
                    <a:pt x="3898265" y="739521"/>
                    <a:pt x="3891915" y="741934"/>
                    <a:pt x="3885438" y="741934"/>
                  </a:cubicBezTo>
                  <a:lnTo>
                    <a:pt x="27559" y="741934"/>
                  </a:lnTo>
                  <a:cubicBezTo>
                    <a:pt x="17145" y="741934"/>
                    <a:pt x="7874" y="735584"/>
                    <a:pt x="3937" y="725932"/>
                  </a:cubicBezTo>
                  <a:cubicBezTo>
                    <a:pt x="0" y="716280"/>
                    <a:pt x="2413" y="705231"/>
                    <a:pt x="9906" y="698119"/>
                  </a:cubicBezTo>
                  <a:lnTo>
                    <a:pt x="371348" y="352679"/>
                  </a:lnTo>
                  <a:lnTo>
                    <a:pt x="388874" y="371094"/>
                  </a:lnTo>
                  <a:lnTo>
                    <a:pt x="371348" y="389509"/>
                  </a:lnTo>
                  <a:lnTo>
                    <a:pt x="10033" y="43815"/>
                  </a:lnTo>
                  <a:cubicBezTo>
                    <a:pt x="2540" y="36576"/>
                    <a:pt x="127" y="25527"/>
                    <a:pt x="3937" y="16002"/>
                  </a:cubicBezTo>
                  <a:cubicBezTo>
                    <a:pt x="7747" y="6477"/>
                    <a:pt x="17145" y="0"/>
                    <a:pt x="27559" y="0"/>
                  </a:cubicBezTo>
                  <a:moveTo>
                    <a:pt x="27559" y="50800"/>
                  </a:moveTo>
                  <a:lnTo>
                    <a:pt x="27559" y="25400"/>
                  </a:lnTo>
                  <a:lnTo>
                    <a:pt x="45085" y="6985"/>
                  </a:lnTo>
                  <a:lnTo>
                    <a:pt x="406527" y="352679"/>
                  </a:lnTo>
                  <a:cubicBezTo>
                    <a:pt x="411480" y="357505"/>
                    <a:pt x="414401" y="364109"/>
                    <a:pt x="414401" y="371094"/>
                  </a:cubicBezTo>
                  <a:cubicBezTo>
                    <a:pt x="414401" y="378079"/>
                    <a:pt x="411607" y="384683"/>
                    <a:pt x="406527" y="389509"/>
                  </a:cubicBezTo>
                  <a:lnTo>
                    <a:pt x="45085" y="734949"/>
                  </a:lnTo>
                  <a:lnTo>
                    <a:pt x="27559" y="716661"/>
                  </a:lnTo>
                  <a:lnTo>
                    <a:pt x="27559" y="691261"/>
                  </a:lnTo>
                  <a:lnTo>
                    <a:pt x="3885311" y="691261"/>
                  </a:lnTo>
                  <a:lnTo>
                    <a:pt x="3885311" y="716661"/>
                  </a:lnTo>
                  <a:lnTo>
                    <a:pt x="3867785" y="698246"/>
                  </a:lnTo>
                  <a:lnTo>
                    <a:pt x="4229227" y="352679"/>
                  </a:lnTo>
                  <a:lnTo>
                    <a:pt x="4246753" y="371094"/>
                  </a:lnTo>
                  <a:lnTo>
                    <a:pt x="4229227" y="389509"/>
                  </a:lnTo>
                  <a:lnTo>
                    <a:pt x="3867785" y="43815"/>
                  </a:lnTo>
                  <a:lnTo>
                    <a:pt x="3885311" y="25400"/>
                  </a:lnTo>
                  <a:lnTo>
                    <a:pt x="3885311" y="50800"/>
                  </a:lnTo>
                  <a:lnTo>
                    <a:pt x="27559" y="50800"/>
                  </a:lnTo>
                  <a:close/>
                </a:path>
              </a:pathLst>
            </a:custGeom>
            <a:solidFill>
              <a:srgbClr val="008000">
                <a:alpha val="4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6" name="Google Shape;396;p13"/>
          <p:cNvSpPr txBox="1"/>
          <p:nvPr/>
        </p:nvSpPr>
        <p:spPr>
          <a:xfrm>
            <a:off x="15044386" y="1447425"/>
            <a:ext cx="2518000" cy="464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1800" u="none" cap="none" strike="noStrike">
                <a:solidFill>
                  <a:srgbClr val="FFFFFF"/>
                </a:solidFill>
                <a:latin typeface="Arial"/>
                <a:ea typeface="Arial"/>
                <a:cs typeface="Arial"/>
                <a:sym typeface="Arial"/>
              </a:rPr>
              <a:t>Impact</a:t>
            </a:r>
            <a:endParaRPr/>
          </a:p>
        </p:txBody>
      </p:sp>
      <p:grpSp>
        <p:nvGrpSpPr>
          <p:cNvPr id="397" name="Google Shape;397;p13"/>
          <p:cNvGrpSpPr/>
          <p:nvPr/>
        </p:nvGrpSpPr>
        <p:grpSpPr>
          <a:xfrm>
            <a:off x="14770530" y="2163481"/>
            <a:ext cx="3202496" cy="7800595"/>
            <a:chOff x="0" y="0"/>
            <a:chExt cx="4269994" cy="10400792"/>
          </a:xfrm>
        </p:grpSpPr>
        <p:sp>
          <p:nvSpPr>
            <p:cNvPr id="398" name="Google Shape;398;p13"/>
            <p:cNvSpPr/>
            <p:nvPr/>
          </p:nvSpPr>
          <p:spPr>
            <a:xfrm>
              <a:off x="25400" y="25400"/>
              <a:ext cx="4219194" cy="10349992"/>
            </a:xfrm>
            <a:custGeom>
              <a:rect b="b" l="l" r="r" t="t"/>
              <a:pathLst>
                <a:path extrusionOk="0" h="10349992" w="4219194">
                  <a:moveTo>
                    <a:pt x="0" y="707009"/>
                  </a:moveTo>
                  <a:cubicBezTo>
                    <a:pt x="0" y="316484"/>
                    <a:pt x="314833" y="0"/>
                    <a:pt x="703199" y="0"/>
                  </a:cubicBezTo>
                  <a:lnTo>
                    <a:pt x="3515995" y="0"/>
                  </a:lnTo>
                  <a:cubicBezTo>
                    <a:pt x="3904361" y="0"/>
                    <a:pt x="4219194" y="316484"/>
                    <a:pt x="4219194" y="707009"/>
                  </a:cubicBezTo>
                  <a:lnTo>
                    <a:pt x="4219194" y="9642983"/>
                  </a:lnTo>
                  <a:cubicBezTo>
                    <a:pt x="4219194" y="10033381"/>
                    <a:pt x="3904361" y="10349992"/>
                    <a:pt x="3515995" y="10349992"/>
                  </a:cubicBezTo>
                  <a:lnTo>
                    <a:pt x="703199" y="10349992"/>
                  </a:lnTo>
                  <a:cubicBezTo>
                    <a:pt x="314833" y="10349992"/>
                    <a:pt x="0" y="10033508"/>
                    <a:pt x="0" y="9642983"/>
                  </a:cubicBezTo>
                  <a:close/>
                </a:path>
              </a:pathLst>
            </a:custGeom>
            <a:solidFill>
              <a:srgbClr val="BEDEB9">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13"/>
            <p:cNvSpPr/>
            <p:nvPr/>
          </p:nvSpPr>
          <p:spPr>
            <a:xfrm>
              <a:off x="0" y="0"/>
              <a:ext cx="4269994" cy="10400792"/>
            </a:xfrm>
            <a:custGeom>
              <a:rect b="b" l="l" r="r" t="t"/>
              <a:pathLst>
                <a:path extrusionOk="0" h="10400792" w="4269994">
                  <a:moveTo>
                    <a:pt x="0" y="732409"/>
                  </a:moveTo>
                  <a:cubicBezTo>
                    <a:pt x="0" y="328041"/>
                    <a:pt x="326136" y="0"/>
                    <a:pt x="728599" y="0"/>
                  </a:cubicBezTo>
                  <a:lnTo>
                    <a:pt x="3541395" y="0"/>
                  </a:lnTo>
                  <a:lnTo>
                    <a:pt x="3541395" y="25400"/>
                  </a:lnTo>
                  <a:lnTo>
                    <a:pt x="3541395" y="0"/>
                  </a:lnTo>
                  <a:lnTo>
                    <a:pt x="3541395" y="25400"/>
                  </a:lnTo>
                  <a:lnTo>
                    <a:pt x="3541395" y="0"/>
                  </a:lnTo>
                  <a:cubicBezTo>
                    <a:pt x="3943985" y="0"/>
                    <a:pt x="4269994" y="328041"/>
                    <a:pt x="4269994" y="732409"/>
                  </a:cubicBezTo>
                  <a:lnTo>
                    <a:pt x="4244594" y="732409"/>
                  </a:lnTo>
                  <a:lnTo>
                    <a:pt x="4269994" y="732409"/>
                  </a:lnTo>
                  <a:lnTo>
                    <a:pt x="4269994" y="9668383"/>
                  </a:lnTo>
                  <a:lnTo>
                    <a:pt x="4244594" y="9668383"/>
                  </a:lnTo>
                  <a:lnTo>
                    <a:pt x="4269994" y="9668383"/>
                  </a:lnTo>
                  <a:cubicBezTo>
                    <a:pt x="4269994" y="10072751"/>
                    <a:pt x="3943858" y="10400792"/>
                    <a:pt x="3541395" y="10400792"/>
                  </a:cubicBezTo>
                  <a:lnTo>
                    <a:pt x="3541395" y="10375392"/>
                  </a:lnTo>
                  <a:lnTo>
                    <a:pt x="3541395" y="10400792"/>
                  </a:lnTo>
                  <a:lnTo>
                    <a:pt x="728599" y="10400792"/>
                  </a:lnTo>
                  <a:lnTo>
                    <a:pt x="728599" y="10375392"/>
                  </a:lnTo>
                  <a:lnTo>
                    <a:pt x="728599" y="10400792"/>
                  </a:lnTo>
                  <a:cubicBezTo>
                    <a:pt x="326136" y="10400792"/>
                    <a:pt x="0" y="10072751"/>
                    <a:pt x="0" y="9668383"/>
                  </a:cubicBezTo>
                  <a:lnTo>
                    <a:pt x="0" y="732409"/>
                  </a:lnTo>
                  <a:lnTo>
                    <a:pt x="25400" y="732409"/>
                  </a:lnTo>
                  <a:lnTo>
                    <a:pt x="0" y="732409"/>
                  </a:lnTo>
                  <a:moveTo>
                    <a:pt x="50800" y="732409"/>
                  </a:moveTo>
                  <a:lnTo>
                    <a:pt x="50800" y="9668383"/>
                  </a:lnTo>
                  <a:lnTo>
                    <a:pt x="25400" y="9668383"/>
                  </a:lnTo>
                  <a:lnTo>
                    <a:pt x="50800" y="9668383"/>
                  </a:lnTo>
                  <a:cubicBezTo>
                    <a:pt x="50800" y="10044938"/>
                    <a:pt x="354457" y="10349992"/>
                    <a:pt x="728599" y="10349992"/>
                  </a:cubicBezTo>
                  <a:lnTo>
                    <a:pt x="3541395" y="10349992"/>
                  </a:lnTo>
                  <a:cubicBezTo>
                    <a:pt x="3915664" y="10349992"/>
                    <a:pt x="4219194" y="10044938"/>
                    <a:pt x="4219194" y="9668383"/>
                  </a:cubicBezTo>
                  <a:lnTo>
                    <a:pt x="4219194" y="732409"/>
                  </a:lnTo>
                  <a:cubicBezTo>
                    <a:pt x="4219194" y="355854"/>
                    <a:pt x="3915664" y="50800"/>
                    <a:pt x="3541395" y="50800"/>
                  </a:cubicBezTo>
                  <a:lnTo>
                    <a:pt x="728599" y="50800"/>
                  </a:lnTo>
                  <a:lnTo>
                    <a:pt x="728599" y="25400"/>
                  </a:lnTo>
                  <a:lnTo>
                    <a:pt x="728599" y="50800"/>
                  </a:lnTo>
                  <a:cubicBezTo>
                    <a:pt x="354457" y="50800"/>
                    <a:pt x="50800" y="355854"/>
                    <a:pt x="50800" y="732409"/>
                  </a:cubicBezTo>
                  <a:close/>
                </a:path>
              </a:pathLst>
            </a:custGeom>
            <a:solidFill>
              <a:srgbClr val="DEEEE1">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0" name="Google Shape;400;p13"/>
          <p:cNvSpPr txBox="1"/>
          <p:nvPr/>
        </p:nvSpPr>
        <p:spPr>
          <a:xfrm>
            <a:off x="549544" y="2309180"/>
            <a:ext cx="2743500" cy="7622400"/>
          </a:xfrm>
          <a:prstGeom prst="rect">
            <a:avLst/>
          </a:prstGeom>
          <a:noFill/>
          <a:ln>
            <a:noFill/>
          </a:ln>
        </p:spPr>
        <p:txBody>
          <a:bodyPr anchorCtr="0" anchor="t" bIns="0" lIns="0" spcFirstLastPara="1" rIns="0" wrap="square" tIns="0">
            <a:spAutoFit/>
          </a:bodyPr>
          <a:lstStyle/>
          <a:p>
            <a:pPr indent="-164253" lvl="2" marL="53086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Funding:</a:t>
            </a:r>
            <a:r>
              <a:rPr i="0" lang="en-US" sz="2000" u="none" cap="none" strike="noStrike">
                <a:solidFill>
                  <a:srgbClr val="000000"/>
                </a:solidFill>
                <a:latin typeface="Times New Roman"/>
                <a:ea typeface="Times New Roman"/>
                <a:cs typeface="Times New Roman"/>
                <a:sym typeface="Times New Roman"/>
              </a:rPr>
              <a:t> Financial resources from government and non-government sources.</a:t>
            </a:r>
            <a:endParaRPr sz="2000">
              <a:latin typeface="Times New Roman"/>
              <a:ea typeface="Times New Roman"/>
              <a:cs typeface="Times New Roman"/>
              <a:sym typeface="Times New Roman"/>
            </a:endParaRPr>
          </a:p>
          <a:p>
            <a:pPr indent="-164253" lvl="2" marL="53086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Expertise:</a:t>
            </a:r>
            <a:r>
              <a:rPr i="0" lang="en-US" sz="2000" u="none" cap="none" strike="noStrike">
                <a:solidFill>
                  <a:srgbClr val="000000"/>
                </a:solidFill>
                <a:latin typeface="Times New Roman"/>
                <a:ea typeface="Times New Roman"/>
                <a:cs typeface="Times New Roman"/>
                <a:sym typeface="Times New Roman"/>
              </a:rPr>
              <a:t> Knowledge and experience from CRISP &amp; Living Landscape members and other experts.</a:t>
            </a:r>
            <a:endParaRPr sz="2000">
              <a:latin typeface="Times New Roman"/>
              <a:ea typeface="Times New Roman"/>
              <a:cs typeface="Times New Roman"/>
              <a:sym typeface="Times New Roman"/>
            </a:endParaRPr>
          </a:p>
          <a:p>
            <a:pPr indent="-164253" lvl="2" marL="53086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Government Collaboration:</a:t>
            </a:r>
            <a:r>
              <a:rPr i="0" lang="en-US" sz="2000" u="none" cap="none" strike="noStrike">
                <a:solidFill>
                  <a:srgbClr val="000000"/>
                </a:solidFill>
                <a:latin typeface="Times New Roman"/>
                <a:ea typeface="Times New Roman"/>
                <a:cs typeface="Times New Roman"/>
                <a:sym typeface="Times New Roman"/>
              </a:rPr>
              <a:t> Partnerships with local and state government bodies.</a:t>
            </a:r>
            <a:endParaRPr sz="2000">
              <a:latin typeface="Times New Roman"/>
              <a:ea typeface="Times New Roman"/>
              <a:cs typeface="Times New Roman"/>
              <a:sym typeface="Times New Roman"/>
            </a:endParaRPr>
          </a:p>
          <a:p>
            <a:pPr indent="-164253" lvl="2" marL="53086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Community Engagement:</a:t>
            </a:r>
            <a:r>
              <a:rPr i="0" lang="en-US" sz="2000" u="none" cap="none" strike="noStrike">
                <a:solidFill>
                  <a:srgbClr val="000000"/>
                </a:solidFill>
                <a:latin typeface="Times New Roman"/>
                <a:ea typeface="Times New Roman"/>
                <a:cs typeface="Times New Roman"/>
                <a:sym typeface="Times New Roman"/>
              </a:rPr>
              <a:t> Participation and input from local communities and grassroots institutions.</a:t>
            </a:r>
            <a:endParaRPr sz="2000">
              <a:latin typeface="Times New Roman"/>
              <a:ea typeface="Times New Roman"/>
              <a:cs typeface="Times New Roman"/>
              <a:sym typeface="Times New Roman"/>
            </a:endParaRPr>
          </a:p>
        </p:txBody>
      </p:sp>
      <p:sp>
        <p:nvSpPr>
          <p:cNvPr id="401" name="Google Shape;401;p13"/>
          <p:cNvSpPr txBox="1"/>
          <p:nvPr/>
        </p:nvSpPr>
        <p:spPr>
          <a:xfrm>
            <a:off x="407275" y="484449"/>
            <a:ext cx="17473450" cy="569214"/>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3600" u="none" cap="none" strike="noStrike">
                <a:solidFill>
                  <a:srgbClr val="FFFFFF"/>
                </a:solidFill>
                <a:latin typeface="Arial"/>
                <a:ea typeface="Arial"/>
                <a:cs typeface="Arial"/>
                <a:sym typeface="Arial"/>
              </a:rPr>
              <a:t>Theory of change - Localization of Sustainable Development Goals</a:t>
            </a:r>
            <a:endParaRPr/>
          </a:p>
        </p:txBody>
      </p:sp>
      <p:sp>
        <p:nvSpPr>
          <p:cNvPr id="402" name="Google Shape;402;p13"/>
          <p:cNvSpPr txBox="1"/>
          <p:nvPr/>
        </p:nvSpPr>
        <p:spPr>
          <a:xfrm>
            <a:off x="11154902" y="2309180"/>
            <a:ext cx="3015600" cy="7458600"/>
          </a:xfrm>
          <a:prstGeom prst="rect">
            <a:avLst/>
          </a:prstGeom>
          <a:noFill/>
          <a:ln>
            <a:noFill/>
          </a:ln>
        </p:spPr>
        <p:txBody>
          <a:bodyPr anchorCtr="0" anchor="t" bIns="0" lIns="0" spcFirstLastPara="1" rIns="0" wrap="square" tIns="0">
            <a:spAutoFit/>
          </a:bodyPr>
          <a:lstStyle/>
          <a:p>
            <a:pPr indent="-148589" lvl="2" marL="464819" marR="0" rtl="0" algn="l">
              <a:lnSpc>
                <a:spcPct val="108000"/>
              </a:lnSpc>
              <a:spcBef>
                <a:spcPts val="0"/>
              </a:spcBef>
              <a:spcAft>
                <a:spcPts val="0"/>
              </a:spcAft>
              <a:buClr>
                <a:srgbClr val="000000"/>
              </a:buClr>
              <a:buSzPts val="1800"/>
              <a:buFont typeface="Arial"/>
              <a:buChar char="⚬"/>
            </a:pPr>
            <a:r>
              <a:rPr b="1" i="0" lang="en-US" sz="1800" u="none" cap="none" strike="noStrike">
                <a:solidFill>
                  <a:srgbClr val="000000"/>
                </a:solidFill>
                <a:latin typeface="Times New Roman"/>
                <a:ea typeface="Times New Roman"/>
                <a:cs typeface="Times New Roman"/>
                <a:sym typeface="Times New Roman"/>
              </a:rPr>
              <a:t>Enhanced Service Delivery &amp; Greater Institutional Collaboration:</a:t>
            </a:r>
            <a:r>
              <a:rPr i="0" lang="en-US" sz="1800" u="none" cap="none" strike="noStrike">
                <a:solidFill>
                  <a:srgbClr val="000000"/>
                </a:solidFill>
                <a:latin typeface="Times New Roman"/>
                <a:ea typeface="Times New Roman"/>
                <a:cs typeface="Times New Roman"/>
                <a:sym typeface="Times New Roman"/>
              </a:rPr>
              <a:t>More efficient and targeted services to community members , leading  to  Improved coordination and partnership among local institutions.</a:t>
            </a:r>
            <a:endParaRPr sz="1800">
              <a:latin typeface="Times New Roman"/>
              <a:ea typeface="Times New Roman"/>
              <a:cs typeface="Times New Roman"/>
              <a:sym typeface="Times New Roman"/>
            </a:endParaRPr>
          </a:p>
          <a:p>
            <a:pPr indent="-148589" lvl="2" marL="464819" marR="0" rtl="0" algn="l">
              <a:lnSpc>
                <a:spcPct val="108000"/>
              </a:lnSpc>
              <a:spcBef>
                <a:spcPts val="0"/>
              </a:spcBef>
              <a:spcAft>
                <a:spcPts val="0"/>
              </a:spcAft>
              <a:buClr>
                <a:srgbClr val="000000"/>
              </a:buClr>
              <a:buSzPts val="1800"/>
              <a:buFont typeface="Arial"/>
              <a:buChar char="⚬"/>
            </a:pPr>
            <a:r>
              <a:rPr b="1" i="0" lang="en-US" sz="1800" u="none" cap="none" strike="noStrike">
                <a:solidFill>
                  <a:srgbClr val="000000"/>
                </a:solidFill>
                <a:latin typeface="Times New Roman"/>
                <a:ea typeface="Times New Roman"/>
                <a:cs typeface="Times New Roman"/>
                <a:sym typeface="Times New Roman"/>
              </a:rPr>
              <a:t>Increase in </a:t>
            </a:r>
            <a:r>
              <a:rPr i="0" lang="en-US" sz="1800" u="none" cap="none" strike="noStrike">
                <a:solidFill>
                  <a:srgbClr val="000000"/>
                </a:solidFill>
                <a:latin typeface="Times New Roman"/>
                <a:ea typeface="Times New Roman"/>
                <a:cs typeface="Times New Roman"/>
                <a:sym typeface="Times New Roman"/>
              </a:rPr>
              <a:t> Sustainable solution oriented approach at the grassroot level</a:t>
            </a:r>
            <a:endParaRPr sz="1800">
              <a:latin typeface="Times New Roman"/>
              <a:ea typeface="Times New Roman"/>
              <a:cs typeface="Times New Roman"/>
              <a:sym typeface="Times New Roman"/>
            </a:endParaRPr>
          </a:p>
          <a:p>
            <a:pPr indent="-148589" lvl="2" marL="464819" marR="0" rtl="0" algn="l">
              <a:lnSpc>
                <a:spcPct val="108000"/>
              </a:lnSpc>
              <a:spcBef>
                <a:spcPts val="0"/>
              </a:spcBef>
              <a:spcAft>
                <a:spcPts val="0"/>
              </a:spcAft>
              <a:buClr>
                <a:srgbClr val="000000"/>
              </a:buClr>
              <a:buSzPts val="1800"/>
              <a:buFont typeface="Arial"/>
              <a:buChar char="⚬"/>
            </a:pPr>
            <a:r>
              <a:rPr i="0" lang="en-US" sz="1800" u="none" cap="none" strike="noStrike">
                <a:solidFill>
                  <a:srgbClr val="000000"/>
                </a:solidFill>
                <a:latin typeface="Times New Roman"/>
                <a:ea typeface="Times New Roman"/>
                <a:cs typeface="Times New Roman"/>
                <a:sym typeface="Times New Roman"/>
              </a:rPr>
              <a:t> </a:t>
            </a:r>
            <a:r>
              <a:rPr b="1" i="0" lang="en-US" sz="1800" u="none" cap="none" strike="noStrike">
                <a:solidFill>
                  <a:srgbClr val="000000"/>
                </a:solidFill>
                <a:latin typeface="Times New Roman"/>
                <a:ea typeface="Times New Roman"/>
                <a:cs typeface="Times New Roman"/>
                <a:sym typeface="Times New Roman"/>
              </a:rPr>
              <a:t>Reduction in </a:t>
            </a:r>
            <a:r>
              <a:rPr i="0" lang="en-US" sz="1800" u="none" cap="none" strike="noStrike">
                <a:solidFill>
                  <a:srgbClr val="000000"/>
                </a:solidFill>
                <a:latin typeface="Times New Roman"/>
                <a:ea typeface="Times New Roman"/>
                <a:cs typeface="Times New Roman"/>
                <a:sym typeface="Times New Roman"/>
              </a:rPr>
              <a:t>Human developmental challenges(Education, health &amp; Nutrition) like MMR, IMR, drop out, Malnourishment, etc </a:t>
            </a:r>
            <a:endParaRPr sz="1800">
              <a:latin typeface="Times New Roman"/>
              <a:ea typeface="Times New Roman"/>
              <a:cs typeface="Times New Roman"/>
              <a:sym typeface="Times New Roman"/>
            </a:endParaRPr>
          </a:p>
          <a:p>
            <a:pPr indent="-148589" lvl="2" marL="464819" marR="0" rtl="0" algn="l">
              <a:lnSpc>
                <a:spcPct val="108000"/>
              </a:lnSpc>
              <a:spcBef>
                <a:spcPts val="0"/>
              </a:spcBef>
              <a:spcAft>
                <a:spcPts val="0"/>
              </a:spcAft>
              <a:buClr>
                <a:srgbClr val="000000"/>
              </a:buClr>
              <a:buSzPts val="1800"/>
              <a:buFont typeface="Arial"/>
              <a:buChar char="⚬"/>
            </a:pPr>
            <a:r>
              <a:rPr b="1" i="0" lang="en-US" sz="1800" u="none" cap="none" strike="noStrike">
                <a:solidFill>
                  <a:srgbClr val="000000"/>
                </a:solidFill>
                <a:latin typeface="Times New Roman"/>
                <a:ea typeface="Times New Roman"/>
                <a:cs typeface="Times New Roman"/>
                <a:sym typeface="Times New Roman"/>
              </a:rPr>
              <a:t>Increase in </a:t>
            </a:r>
            <a:r>
              <a:rPr i="0" lang="en-US" sz="1800" u="none" cap="none" strike="noStrike">
                <a:solidFill>
                  <a:srgbClr val="000000"/>
                </a:solidFill>
                <a:latin typeface="Times New Roman"/>
                <a:ea typeface="Times New Roman"/>
                <a:cs typeface="Times New Roman"/>
                <a:sym typeface="Times New Roman"/>
              </a:rPr>
              <a:t>Human developmental indicators (Education, Health and Nutrition) SLO, enrollment ration, growth monitoring, ANC, PNC, etc</a:t>
            </a:r>
            <a:endParaRPr sz="1800">
              <a:latin typeface="Times New Roman"/>
              <a:ea typeface="Times New Roman"/>
              <a:cs typeface="Times New Roman"/>
              <a:sym typeface="Times New Roman"/>
            </a:endParaRPr>
          </a:p>
        </p:txBody>
      </p:sp>
      <p:sp>
        <p:nvSpPr>
          <p:cNvPr id="403" name="Google Shape;403;p13"/>
          <p:cNvSpPr txBox="1"/>
          <p:nvPr/>
        </p:nvSpPr>
        <p:spPr>
          <a:xfrm>
            <a:off x="14987290" y="2361190"/>
            <a:ext cx="2743500" cy="7289700"/>
          </a:xfrm>
          <a:prstGeom prst="rect">
            <a:avLst/>
          </a:prstGeom>
          <a:noFill/>
          <a:ln>
            <a:noFill/>
          </a:ln>
        </p:spPr>
        <p:txBody>
          <a:bodyPr anchorCtr="0" anchor="t" bIns="0" lIns="0" spcFirstLastPara="1" rIns="0" wrap="square" tIns="0">
            <a:spAutoFit/>
          </a:bodyPr>
          <a:lstStyle/>
          <a:p>
            <a:pPr indent="-161289" lvl="2" marL="464819"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Sustainable Community Development:</a:t>
            </a:r>
            <a:r>
              <a:rPr i="0" lang="en-US" sz="2000" u="none" cap="none" strike="noStrike">
                <a:solidFill>
                  <a:srgbClr val="000000"/>
                </a:solidFill>
                <a:latin typeface="Times New Roman"/>
                <a:ea typeface="Times New Roman"/>
                <a:cs typeface="Times New Roman"/>
                <a:sym typeface="Times New Roman"/>
              </a:rPr>
              <a:t> Long-term improvements in living standards and community well-being.</a:t>
            </a:r>
            <a:endParaRPr sz="2000">
              <a:latin typeface="Times New Roman"/>
              <a:ea typeface="Times New Roman"/>
              <a:cs typeface="Times New Roman"/>
              <a:sym typeface="Times New Roman"/>
            </a:endParaRPr>
          </a:p>
          <a:p>
            <a:pPr indent="-161289" lvl="2" marL="464819"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Reduced Inequality:</a:t>
            </a:r>
            <a:r>
              <a:rPr i="0" lang="en-US" sz="2000" u="none" cap="none" strike="noStrike">
                <a:solidFill>
                  <a:srgbClr val="000000"/>
                </a:solidFill>
                <a:latin typeface="Times New Roman"/>
                <a:ea typeface="Times New Roman"/>
                <a:cs typeface="Times New Roman"/>
                <a:sym typeface="Times New Roman"/>
              </a:rPr>
              <a:t> More equitable access to services and opportunities for all community members.</a:t>
            </a:r>
            <a:endParaRPr sz="2000">
              <a:latin typeface="Times New Roman"/>
              <a:ea typeface="Times New Roman"/>
              <a:cs typeface="Times New Roman"/>
              <a:sym typeface="Times New Roman"/>
            </a:endParaRPr>
          </a:p>
          <a:p>
            <a:pPr indent="-161289" lvl="2" marL="464819"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More vital Institutions:</a:t>
            </a:r>
            <a:r>
              <a:rPr i="0" lang="en-US" sz="2000" u="none" cap="none" strike="noStrike">
                <a:solidFill>
                  <a:srgbClr val="000000"/>
                </a:solidFill>
                <a:latin typeface="Times New Roman"/>
                <a:ea typeface="Times New Roman"/>
                <a:cs typeface="Times New Roman"/>
                <a:sym typeface="Times New Roman"/>
              </a:rPr>
              <a:t> Robust, accountable, and inclusive institutions that address local needs.</a:t>
            </a:r>
            <a:endParaRPr sz="2000">
              <a:latin typeface="Times New Roman"/>
              <a:ea typeface="Times New Roman"/>
              <a:cs typeface="Times New Roman"/>
              <a:sym typeface="Times New Roman"/>
            </a:endParaRPr>
          </a:p>
          <a:p>
            <a:pPr indent="-161289" lvl="2" marL="464819"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Improved Standard of Living </a:t>
            </a:r>
            <a:r>
              <a:rPr i="0" lang="en-US" sz="2000" u="none" cap="none" strike="noStrike">
                <a:solidFill>
                  <a:srgbClr val="000000"/>
                </a:solidFill>
                <a:latin typeface="Times New Roman"/>
                <a:ea typeface="Times New Roman"/>
                <a:cs typeface="Times New Roman"/>
                <a:sym typeface="Times New Roman"/>
              </a:rPr>
              <a:t>among the Communities. </a:t>
            </a:r>
            <a:endParaRPr sz="2000">
              <a:latin typeface="Times New Roman"/>
              <a:ea typeface="Times New Roman"/>
              <a:cs typeface="Times New Roman"/>
              <a:sym typeface="Times New Roman"/>
            </a:endParaRPr>
          </a:p>
        </p:txBody>
      </p:sp>
      <p:sp>
        <p:nvSpPr>
          <p:cNvPr id="404" name="Google Shape;404;p13"/>
          <p:cNvSpPr txBox="1"/>
          <p:nvPr/>
        </p:nvSpPr>
        <p:spPr>
          <a:xfrm>
            <a:off x="7376740" y="2200712"/>
            <a:ext cx="3423900" cy="7622400"/>
          </a:xfrm>
          <a:prstGeom prst="rect">
            <a:avLst/>
          </a:prstGeom>
          <a:noFill/>
          <a:ln>
            <a:noFill/>
          </a:ln>
        </p:spPr>
        <p:txBody>
          <a:bodyPr anchorCtr="0" anchor="t" bIns="0" lIns="0" spcFirstLastPara="1" rIns="0" wrap="square" tIns="0">
            <a:spAutoFit/>
          </a:bodyPr>
          <a:lstStyle/>
          <a:p>
            <a:pPr indent="-357800" lvl="1" marL="71560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Status Report </a:t>
            </a:r>
            <a:r>
              <a:rPr i="0" lang="en-US" sz="2000" u="none" cap="none" strike="noStrike">
                <a:solidFill>
                  <a:srgbClr val="000000"/>
                </a:solidFill>
                <a:latin typeface="Times New Roman"/>
                <a:ea typeface="Times New Roman"/>
                <a:cs typeface="Times New Roman"/>
                <a:sym typeface="Times New Roman"/>
              </a:rPr>
              <a:t>on Localisation of SDGs  along with field visit report.</a:t>
            </a:r>
            <a:endParaRPr sz="2000">
              <a:latin typeface="Times New Roman"/>
              <a:ea typeface="Times New Roman"/>
              <a:cs typeface="Times New Roman"/>
              <a:sym typeface="Times New Roman"/>
            </a:endParaRPr>
          </a:p>
          <a:p>
            <a:pPr indent="-357800" lvl="1" marL="71560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Draft Action Plan</a:t>
            </a:r>
            <a:r>
              <a:rPr i="0" lang="en-US" sz="2000" u="none" cap="none" strike="noStrike">
                <a:solidFill>
                  <a:srgbClr val="000000"/>
                </a:solidFill>
                <a:latin typeface="Times New Roman"/>
                <a:ea typeface="Times New Roman"/>
                <a:cs typeface="Times New Roman"/>
                <a:sym typeface="Times New Roman"/>
              </a:rPr>
              <a:t> for Localization of SDGs, Guidelines for Localization of SDGs &amp; Pilot Implementation Plan</a:t>
            </a:r>
            <a:endParaRPr sz="2000">
              <a:latin typeface="Times New Roman"/>
              <a:ea typeface="Times New Roman"/>
              <a:cs typeface="Times New Roman"/>
              <a:sym typeface="Times New Roman"/>
            </a:endParaRPr>
          </a:p>
          <a:p>
            <a:pPr indent="-357800" lvl="1" marL="71560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Identification of blocks </a:t>
            </a:r>
            <a:r>
              <a:rPr i="0" lang="en-US" sz="2000" u="none" cap="none" strike="noStrike">
                <a:solidFill>
                  <a:srgbClr val="000000"/>
                </a:solidFill>
                <a:latin typeface="Times New Roman"/>
                <a:ea typeface="Times New Roman"/>
                <a:cs typeface="Times New Roman"/>
                <a:sym typeface="Times New Roman"/>
              </a:rPr>
              <a:t>for pilot implementation</a:t>
            </a:r>
            <a:endParaRPr sz="2000">
              <a:latin typeface="Times New Roman"/>
              <a:ea typeface="Times New Roman"/>
              <a:cs typeface="Times New Roman"/>
              <a:sym typeface="Times New Roman"/>
            </a:endParaRPr>
          </a:p>
          <a:p>
            <a:pPr indent="-357800" lvl="1" marL="71560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Training Module </a:t>
            </a:r>
            <a:r>
              <a:rPr i="0" lang="en-US" sz="2000" u="none" cap="none" strike="noStrike">
                <a:solidFill>
                  <a:srgbClr val="000000"/>
                </a:solidFill>
                <a:latin typeface="Times New Roman"/>
                <a:ea typeface="Times New Roman"/>
                <a:cs typeface="Times New Roman"/>
                <a:sym typeface="Times New Roman"/>
              </a:rPr>
              <a:t>for Localization of SDGs.</a:t>
            </a:r>
            <a:endParaRPr sz="2000">
              <a:latin typeface="Times New Roman"/>
              <a:ea typeface="Times New Roman"/>
              <a:cs typeface="Times New Roman"/>
              <a:sym typeface="Times New Roman"/>
            </a:endParaRPr>
          </a:p>
          <a:p>
            <a:pPr indent="-357800" lvl="1" marL="71560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Trained Personnel</a:t>
            </a:r>
            <a:r>
              <a:rPr i="0" lang="en-US" sz="2000" u="none" cap="none" strike="noStrike">
                <a:solidFill>
                  <a:srgbClr val="000000"/>
                </a:solidFill>
                <a:latin typeface="Times New Roman"/>
                <a:ea typeface="Times New Roman"/>
                <a:cs typeface="Times New Roman"/>
                <a:sym typeface="Times New Roman"/>
              </a:rPr>
              <a:t> Enhanced skills and knowledge among local institution representatives.</a:t>
            </a:r>
            <a:endParaRPr sz="2000">
              <a:latin typeface="Times New Roman"/>
              <a:ea typeface="Times New Roman"/>
              <a:cs typeface="Times New Roman"/>
              <a:sym typeface="Times New Roman"/>
            </a:endParaRPr>
          </a:p>
          <a:p>
            <a:pPr indent="-357800" lvl="1" marL="71560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SoP </a:t>
            </a:r>
            <a:r>
              <a:rPr i="0" lang="en-US" sz="2000" u="none" cap="none" strike="noStrike">
                <a:solidFill>
                  <a:srgbClr val="000000"/>
                </a:solidFill>
                <a:latin typeface="Times New Roman"/>
                <a:ea typeface="Times New Roman"/>
                <a:cs typeface="Times New Roman"/>
                <a:sym typeface="Times New Roman"/>
              </a:rPr>
              <a:t>on ongoing support and hand-holding strategy and scaling up &amp; Monitoring and Evaluation Framework</a:t>
            </a:r>
            <a:endParaRPr sz="2000">
              <a:latin typeface="Times New Roman"/>
              <a:ea typeface="Times New Roman"/>
              <a:cs typeface="Times New Roman"/>
              <a:sym typeface="Times New Roman"/>
            </a:endParaRPr>
          </a:p>
          <a:p>
            <a:pPr indent="-500920" lvl="1" marL="1001840" marR="0" rtl="0" algn="l">
              <a:lnSpc>
                <a:spcPct val="151200"/>
              </a:lnSpc>
              <a:spcBef>
                <a:spcPts val="0"/>
              </a:spcBef>
              <a:spcAft>
                <a:spcPts val="0"/>
              </a:spcAft>
              <a:buNone/>
            </a:pPr>
            <a:r>
              <a:t/>
            </a:r>
            <a:endParaRPr i="0" sz="2000" u="none" cap="none" strike="noStrike">
              <a:solidFill>
                <a:srgbClr val="000000"/>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EEEE1"/>
        </a:solidFill>
      </p:bgPr>
    </p:bg>
    <p:spTree>
      <p:nvGrpSpPr>
        <p:cNvPr id="408" name="Shape 408"/>
        <p:cNvGrpSpPr/>
        <p:nvPr/>
      </p:nvGrpSpPr>
      <p:grpSpPr>
        <a:xfrm>
          <a:off x="0" y="0"/>
          <a:ext cx="0" cy="0"/>
          <a:chOff x="0" y="0"/>
          <a:chExt cx="0" cy="0"/>
        </a:xfrm>
      </p:grpSpPr>
      <p:grpSp>
        <p:nvGrpSpPr>
          <p:cNvPr id="409" name="Google Shape;409;p14"/>
          <p:cNvGrpSpPr/>
          <p:nvPr/>
        </p:nvGrpSpPr>
        <p:grpSpPr>
          <a:xfrm>
            <a:off x="6470425" y="638925"/>
            <a:ext cx="3061716" cy="1848517"/>
            <a:chOff x="0" y="0"/>
            <a:chExt cx="4082288" cy="2464689"/>
          </a:xfrm>
        </p:grpSpPr>
        <p:sp>
          <p:nvSpPr>
            <p:cNvPr id="410" name="Google Shape;410;p14"/>
            <p:cNvSpPr/>
            <p:nvPr/>
          </p:nvSpPr>
          <p:spPr>
            <a:xfrm>
              <a:off x="19050" y="19050"/>
              <a:ext cx="4044188" cy="2426589"/>
            </a:xfrm>
            <a:custGeom>
              <a:rect b="b" l="l" r="r" t="t"/>
              <a:pathLst>
                <a:path extrusionOk="0" h="2426589" w="4044188">
                  <a:moveTo>
                    <a:pt x="0" y="0"/>
                  </a:moveTo>
                  <a:lnTo>
                    <a:pt x="4044188" y="0"/>
                  </a:lnTo>
                  <a:lnTo>
                    <a:pt x="4044188" y="2426589"/>
                  </a:lnTo>
                  <a:lnTo>
                    <a:pt x="0" y="2426589"/>
                  </a:lnTo>
                  <a:close/>
                </a:path>
              </a:pathLst>
            </a:custGeom>
            <a:solidFill>
              <a:srgbClr val="1D741B">
                <a:alpha val="89803"/>
              </a:srgbClr>
            </a:solidFill>
            <a:ln>
              <a:noFill/>
            </a:ln>
          </p:spPr>
        </p:sp>
        <p:sp>
          <p:nvSpPr>
            <p:cNvPr id="411" name="Google Shape;411;p14"/>
            <p:cNvSpPr/>
            <p:nvPr/>
          </p:nvSpPr>
          <p:spPr>
            <a:xfrm>
              <a:off x="0" y="0"/>
              <a:ext cx="4082288" cy="2464689"/>
            </a:xfrm>
            <a:custGeom>
              <a:rect b="b" l="l" r="r" t="t"/>
              <a:pathLst>
                <a:path extrusionOk="0" h="2464689" w="4082288">
                  <a:moveTo>
                    <a:pt x="19050" y="0"/>
                  </a:moveTo>
                  <a:lnTo>
                    <a:pt x="4063238" y="0"/>
                  </a:lnTo>
                  <a:cubicBezTo>
                    <a:pt x="4073779" y="0"/>
                    <a:pt x="4082288" y="8509"/>
                    <a:pt x="4082288" y="19050"/>
                  </a:cubicBezTo>
                  <a:lnTo>
                    <a:pt x="4082288" y="2445639"/>
                  </a:lnTo>
                  <a:cubicBezTo>
                    <a:pt x="4082288" y="2456180"/>
                    <a:pt x="4073779" y="2464689"/>
                    <a:pt x="4063238" y="2464689"/>
                  </a:cubicBezTo>
                  <a:lnTo>
                    <a:pt x="19050" y="2464689"/>
                  </a:lnTo>
                  <a:cubicBezTo>
                    <a:pt x="8509" y="2464689"/>
                    <a:pt x="0" y="2456180"/>
                    <a:pt x="0" y="2445639"/>
                  </a:cubicBezTo>
                  <a:lnTo>
                    <a:pt x="0" y="19050"/>
                  </a:lnTo>
                  <a:cubicBezTo>
                    <a:pt x="0" y="8509"/>
                    <a:pt x="8509" y="0"/>
                    <a:pt x="19050" y="0"/>
                  </a:cubicBezTo>
                  <a:moveTo>
                    <a:pt x="19050" y="38100"/>
                  </a:moveTo>
                  <a:lnTo>
                    <a:pt x="19050" y="19050"/>
                  </a:lnTo>
                  <a:lnTo>
                    <a:pt x="38100" y="19050"/>
                  </a:lnTo>
                  <a:lnTo>
                    <a:pt x="38100" y="2445639"/>
                  </a:lnTo>
                  <a:lnTo>
                    <a:pt x="19050" y="2445639"/>
                  </a:lnTo>
                  <a:lnTo>
                    <a:pt x="19050" y="2426589"/>
                  </a:lnTo>
                  <a:lnTo>
                    <a:pt x="4063238" y="2426589"/>
                  </a:lnTo>
                  <a:lnTo>
                    <a:pt x="4063238" y="2445639"/>
                  </a:lnTo>
                  <a:lnTo>
                    <a:pt x="4044188" y="2445639"/>
                  </a:lnTo>
                  <a:lnTo>
                    <a:pt x="4044188" y="19050"/>
                  </a:lnTo>
                  <a:lnTo>
                    <a:pt x="4063238" y="19050"/>
                  </a:lnTo>
                  <a:lnTo>
                    <a:pt x="4063238" y="38100"/>
                  </a:lnTo>
                  <a:lnTo>
                    <a:pt x="19050" y="3810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2" name="Google Shape;412;p14"/>
          <p:cNvGrpSpPr/>
          <p:nvPr/>
        </p:nvGrpSpPr>
        <p:grpSpPr>
          <a:xfrm>
            <a:off x="10201212" y="638925"/>
            <a:ext cx="3061716" cy="1848517"/>
            <a:chOff x="0" y="0"/>
            <a:chExt cx="4082288" cy="2464689"/>
          </a:xfrm>
        </p:grpSpPr>
        <p:sp>
          <p:nvSpPr>
            <p:cNvPr id="413" name="Google Shape;413;p14"/>
            <p:cNvSpPr/>
            <p:nvPr/>
          </p:nvSpPr>
          <p:spPr>
            <a:xfrm>
              <a:off x="19050" y="19050"/>
              <a:ext cx="4044188" cy="2426589"/>
            </a:xfrm>
            <a:custGeom>
              <a:rect b="b" l="l" r="r" t="t"/>
              <a:pathLst>
                <a:path extrusionOk="0" h="2426589" w="4044188">
                  <a:moveTo>
                    <a:pt x="0" y="0"/>
                  </a:moveTo>
                  <a:lnTo>
                    <a:pt x="4044188" y="0"/>
                  </a:lnTo>
                  <a:lnTo>
                    <a:pt x="4044188" y="2426589"/>
                  </a:lnTo>
                  <a:lnTo>
                    <a:pt x="0" y="2426589"/>
                  </a:lnTo>
                  <a:close/>
                </a:path>
              </a:pathLst>
            </a:custGeom>
            <a:solidFill>
              <a:srgbClr val="1D741B">
                <a:alpha val="89803"/>
              </a:srgbClr>
            </a:solidFill>
            <a:ln>
              <a:noFill/>
            </a:ln>
          </p:spPr>
        </p:sp>
        <p:sp>
          <p:nvSpPr>
            <p:cNvPr id="414" name="Google Shape;414;p14"/>
            <p:cNvSpPr/>
            <p:nvPr/>
          </p:nvSpPr>
          <p:spPr>
            <a:xfrm>
              <a:off x="0" y="0"/>
              <a:ext cx="4082288" cy="2464689"/>
            </a:xfrm>
            <a:custGeom>
              <a:rect b="b" l="l" r="r" t="t"/>
              <a:pathLst>
                <a:path extrusionOk="0" h="2464689" w="4082288">
                  <a:moveTo>
                    <a:pt x="19050" y="0"/>
                  </a:moveTo>
                  <a:lnTo>
                    <a:pt x="4063238" y="0"/>
                  </a:lnTo>
                  <a:cubicBezTo>
                    <a:pt x="4073779" y="0"/>
                    <a:pt x="4082288" y="8509"/>
                    <a:pt x="4082288" y="19050"/>
                  </a:cubicBezTo>
                  <a:lnTo>
                    <a:pt x="4082288" y="2445639"/>
                  </a:lnTo>
                  <a:cubicBezTo>
                    <a:pt x="4082288" y="2456180"/>
                    <a:pt x="4073779" y="2464689"/>
                    <a:pt x="4063238" y="2464689"/>
                  </a:cubicBezTo>
                  <a:lnTo>
                    <a:pt x="19050" y="2464689"/>
                  </a:lnTo>
                  <a:cubicBezTo>
                    <a:pt x="8509" y="2464689"/>
                    <a:pt x="0" y="2456180"/>
                    <a:pt x="0" y="2445639"/>
                  </a:cubicBezTo>
                  <a:lnTo>
                    <a:pt x="0" y="19050"/>
                  </a:lnTo>
                  <a:cubicBezTo>
                    <a:pt x="0" y="8509"/>
                    <a:pt x="8509" y="0"/>
                    <a:pt x="19050" y="0"/>
                  </a:cubicBezTo>
                  <a:moveTo>
                    <a:pt x="19050" y="38100"/>
                  </a:moveTo>
                  <a:lnTo>
                    <a:pt x="19050" y="19050"/>
                  </a:lnTo>
                  <a:lnTo>
                    <a:pt x="38100" y="19050"/>
                  </a:lnTo>
                  <a:lnTo>
                    <a:pt x="38100" y="2445639"/>
                  </a:lnTo>
                  <a:lnTo>
                    <a:pt x="19050" y="2445639"/>
                  </a:lnTo>
                  <a:lnTo>
                    <a:pt x="19050" y="2426589"/>
                  </a:lnTo>
                  <a:lnTo>
                    <a:pt x="4063238" y="2426589"/>
                  </a:lnTo>
                  <a:lnTo>
                    <a:pt x="4063238" y="2445639"/>
                  </a:lnTo>
                  <a:lnTo>
                    <a:pt x="4044188" y="2445639"/>
                  </a:lnTo>
                  <a:lnTo>
                    <a:pt x="4044188" y="19050"/>
                  </a:lnTo>
                  <a:lnTo>
                    <a:pt x="4063238" y="19050"/>
                  </a:lnTo>
                  <a:lnTo>
                    <a:pt x="4063238" y="38100"/>
                  </a:lnTo>
                  <a:lnTo>
                    <a:pt x="19050" y="3810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5" name="Google Shape;415;p14"/>
          <p:cNvGrpSpPr/>
          <p:nvPr/>
        </p:nvGrpSpPr>
        <p:grpSpPr>
          <a:xfrm>
            <a:off x="13931999" y="638925"/>
            <a:ext cx="3061716" cy="1848517"/>
            <a:chOff x="0" y="0"/>
            <a:chExt cx="4082288" cy="2464689"/>
          </a:xfrm>
        </p:grpSpPr>
        <p:sp>
          <p:nvSpPr>
            <p:cNvPr id="416" name="Google Shape;416;p14"/>
            <p:cNvSpPr/>
            <p:nvPr/>
          </p:nvSpPr>
          <p:spPr>
            <a:xfrm>
              <a:off x="19050" y="19050"/>
              <a:ext cx="4044188" cy="2426589"/>
            </a:xfrm>
            <a:custGeom>
              <a:rect b="b" l="l" r="r" t="t"/>
              <a:pathLst>
                <a:path extrusionOk="0" h="2426589" w="4044188">
                  <a:moveTo>
                    <a:pt x="0" y="0"/>
                  </a:moveTo>
                  <a:lnTo>
                    <a:pt x="4044188" y="0"/>
                  </a:lnTo>
                  <a:lnTo>
                    <a:pt x="4044188" y="2426589"/>
                  </a:lnTo>
                  <a:lnTo>
                    <a:pt x="0" y="2426589"/>
                  </a:lnTo>
                  <a:close/>
                </a:path>
              </a:pathLst>
            </a:custGeom>
            <a:solidFill>
              <a:srgbClr val="1D741B">
                <a:alpha val="89803"/>
              </a:srgbClr>
            </a:solidFill>
            <a:ln>
              <a:noFill/>
            </a:ln>
          </p:spPr>
        </p:sp>
        <p:sp>
          <p:nvSpPr>
            <p:cNvPr id="417" name="Google Shape;417;p14"/>
            <p:cNvSpPr/>
            <p:nvPr/>
          </p:nvSpPr>
          <p:spPr>
            <a:xfrm>
              <a:off x="0" y="0"/>
              <a:ext cx="4082288" cy="2464689"/>
            </a:xfrm>
            <a:custGeom>
              <a:rect b="b" l="l" r="r" t="t"/>
              <a:pathLst>
                <a:path extrusionOk="0" h="2464689" w="4082288">
                  <a:moveTo>
                    <a:pt x="19050" y="0"/>
                  </a:moveTo>
                  <a:lnTo>
                    <a:pt x="4063238" y="0"/>
                  </a:lnTo>
                  <a:cubicBezTo>
                    <a:pt x="4073779" y="0"/>
                    <a:pt x="4082288" y="8509"/>
                    <a:pt x="4082288" y="19050"/>
                  </a:cubicBezTo>
                  <a:lnTo>
                    <a:pt x="4082288" y="2445639"/>
                  </a:lnTo>
                  <a:cubicBezTo>
                    <a:pt x="4082288" y="2456180"/>
                    <a:pt x="4073779" y="2464689"/>
                    <a:pt x="4063238" y="2464689"/>
                  </a:cubicBezTo>
                  <a:lnTo>
                    <a:pt x="19050" y="2464689"/>
                  </a:lnTo>
                  <a:cubicBezTo>
                    <a:pt x="8509" y="2464689"/>
                    <a:pt x="0" y="2456180"/>
                    <a:pt x="0" y="2445639"/>
                  </a:cubicBezTo>
                  <a:lnTo>
                    <a:pt x="0" y="19050"/>
                  </a:lnTo>
                  <a:cubicBezTo>
                    <a:pt x="0" y="8509"/>
                    <a:pt x="8509" y="0"/>
                    <a:pt x="19050" y="0"/>
                  </a:cubicBezTo>
                  <a:moveTo>
                    <a:pt x="19050" y="38100"/>
                  </a:moveTo>
                  <a:lnTo>
                    <a:pt x="19050" y="19050"/>
                  </a:lnTo>
                  <a:lnTo>
                    <a:pt x="38100" y="19050"/>
                  </a:lnTo>
                  <a:lnTo>
                    <a:pt x="38100" y="2445639"/>
                  </a:lnTo>
                  <a:lnTo>
                    <a:pt x="19050" y="2445639"/>
                  </a:lnTo>
                  <a:lnTo>
                    <a:pt x="19050" y="2426589"/>
                  </a:lnTo>
                  <a:lnTo>
                    <a:pt x="4063238" y="2426589"/>
                  </a:lnTo>
                  <a:lnTo>
                    <a:pt x="4063238" y="2445639"/>
                  </a:lnTo>
                  <a:lnTo>
                    <a:pt x="4044188" y="2445639"/>
                  </a:lnTo>
                  <a:lnTo>
                    <a:pt x="4044188" y="19050"/>
                  </a:lnTo>
                  <a:lnTo>
                    <a:pt x="4063238" y="19050"/>
                  </a:lnTo>
                  <a:lnTo>
                    <a:pt x="4063238" y="38100"/>
                  </a:lnTo>
                  <a:lnTo>
                    <a:pt x="19050" y="3810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8" name="Google Shape;418;p14"/>
          <p:cNvGrpSpPr/>
          <p:nvPr/>
        </p:nvGrpSpPr>
        <p:grpSpPr>
          <a:xfrm>
            <a:off x="6470425" y="3156447"/>
            <a:ext cx="3061716" cy="1848517"/>
            <a:chOff x="0" y="0"/>
            <a:chExt cx="4082288" cy="2464689"/>
          </a:xfrm>
        </p:grpSpPr>
        <p:sp>
          <p:nvSpPr>
            <p:cNvPr id="419" name="Google Shape;419;p14"/>
            <p:cNvSpPr/>
            <p:nvPr/>
          </p:nvSpPr>
          <p:spPr>
            <a:xfrm>
              <a:off x="19050" y="19050"/>
              <a:ext cx="4044188" cy="2426589"/>
            </a:xfrm>
            <a:custGeom>
              <a:rect b="b" l="l" r="r" t="t"/>
              <a:pathLst>
                <a:path extrusionOk="0" h="2426589" w="4044188">
                  <a:moveTo>
                    <a:pt x="0" y="0"/>
                  </a:moveTo>
                  <a:lnTo>
                    <a:pt x="4044188" y="0"/>
                  </a:lnTo>
                  <a:lnTo>
                    <a:pt x="4044188" y="2426589"/>
                  </a:lnTo>
                  <a:lnTo>
                    <a:pt x="0" y="2426589"/>
                  </a:lnTo>
                  <a:close/>
                </a:path>
              </a:pathLst>
            </a:custGeom>
            <a:solidFill>
              <a:srgbClr val="1D741B">
                <a:alpha val="89803"/>
              </a:srgbClr>
            </a:solidFill>
            <a:ln>
              <a:noFill/>
            </a:ln>
          </p:spPr>
        </p:sp>
        <p:sp>
          <p:nvSpPr>
            <p:cNvPr id="420" name="Google Shape;420;p14"/>
            <p:cNvSpPr/>
            <p:nvPr/>
          </p:nvSpPr>
          <p:spPr>
            <a:xfrm>
              <a:off x="0" y="0"/>
              <a:ext cx="4082288" cy="2464689"/>
            </a:xfrm>
            <a:custGeom>
              <a:rect b="b" l="l" r="r" t="t"/>
              <a:pathLst>
                <a:path extrusionOk="0" h="2464689" w="4082288">
                  <a:moveTo>
                    <a:pt x="19050" y="0"/>
                  </a:moveTo>
                  <a:lnTo>
                    <a:pt x="4063238" y="0"/>
                  </a:lnTo>
                  <a:cubicBezTo>
                    <a:pt x="4073779" y="0"/>
                    <a:pt x="4082288" y="8509"/>
                    <a:pt x="4082288" y="19050"/>
                  </a:cubicBezTo>
                  <a:lnTo>
                    <a:pt x="4082288" y="2445639"/>
                  </a:lnTo>
                  <a:cubicBezTo>
                    <a:pt x="4082288" y="2456180"/>
                    <a:pt x="4073779" y="2464689"/>
                    <a:pt x="4063238" y="2464689"/>
                  </a:cubicBezTo>
                  <a:lnTo>
                    <a:pt x="19050" y="2464689"/>
                  </a:lnTo>
                  <a:cubicBezTo>
                    <a:pt x="8509" y="2464689"/>
                    <a:pt x="0" y="2456180"/>
                    <a:pt x="0" y="2445639"/>
                  </a:cubicBezTo>
                  <a:lnTo>
                    <a:pt x="0" y="19050"/>
                  </a:lnTo>
                  <a:cubicBezTo>
                    <a:pt x="0" y="8509"/>
                    <a:pt x="8509" y="0"/>
                    <a:pt x="19050" y="0"/>
                  </a:cubicBezTo>
                  <a:moveTo>
                    <a:pt x="19050" y="38100"/>
                  </a:moveTo>
                  <a:lnTo>
                    <a:pt x="19050" y="19050"/>
                  </a:lnTo>
                  <a:lnTo>
                    <a:pt x="38100" y="19050"/>
                  </a:lnTo>
                  <a:lnTo>
                    <a:pt x="38100" y="2445639"/>
                  </a:lnTo>
                  <a:lnTo>
                    <a:pt x="19050" y="2445639"/>
                  </a:lnTo>
                  <a:lnTo>
                    <a:pt x="19050" y="2426589"/>
                  </a:lnTo>
                  <a:lnTo>
                    <a:pt x="4063238" y="2426589"/>
                  </a:lnTo>
                  <a:lnTo>
                    <a:pt x="4063238" y="2445639"/>
                  </a:lnTo>
                  <a:lnTo>
                    <a:pt x="4044188" y="2445639"/>
                  </a:lnTo>
                  <a:lnTo>
                    <a:pt x="4044188" y="19050"/>
                  </a:lnTo>
                  <a:lnTo>
                    <a:pt x="4063238" y="19050"/>
                  </a:lnTo>
                  <a:lnTo>
                    <a:pt x="4063238" y="38100"/>
                  </a:lnTo>
                  <a:lnTo>
                    <a:pt x="19050" y="3810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1" name="Google Shape;421;p14"/>
          <p:cNvGrpSpPr/>
          <p:nvPr/>
        </p:nvGrpSpPr>
        <p:grpSpPr>
          <a:xfrm>
            <a:off x="10201212" y="3156447"/>
            <a:ext cx="3061716" cy="1848517"/>
            <a:chOff x="0" y="0"/>
            <a:chExt cx="4082288" cy="2464689"/>
          </a:xfrm>
        </p:grpSpPr>
        <p:sp>
          <p:nvSpPr>
            <p:cNvPr id="422" name="Google Shape;422;p14"/>
            <p:cNvSpPr/>
            <p:nvPr/>
          </p:nvSpPr>
          <p:spPr>
            <a:xfrm>
              <a:off x="19050" y="19050"/>
              <a:ext cx="4044188" cy="2426589"/>
            </a:xfrm>
            <a:custGeom>
              <a:rect b="b" l="l" r="r" t="t"/>
              <a:pathLst>
                <a:path extrusionOk="0" h="2426589" w="4044188">
                  <a:moveTo>
                    <a:pt x="0" y="0"/>
                  </a:moveTo>
                  <a:lnTo>
                    <a:pt x="4044188" y="0"/>
                  </a:lnTo>
                  <a:lnTo>
                    <a:pt x="4044188" y="2426589"/>
                  </a:lnTo>
                  <a:lnTo>
                    <a:pt x="0" y="2426589"/>
                  </a:lnTo>
                  <a:close/>
                </a:path>
              </a:pathLst>
            </a:custGeom>
            <a:solidFill>
              <a:srgbClr val="1D741B">
                <a:alpha val="89803"/>
              </a:srgbClr>
            </a:solidFill>
            <a:ln>
              <a:noFill/>
            </a:ln>
          </p:spPr>
        </p:sp>
        <p:sp>
          <p:nvSpPr>
            <p:cNvPr id="423" name="Google Shape;423;p14"/>
            <p:cNvSpPr/>
            <p:nvPr/>
          </p:nvSpPr>
          <p:spPr>
            <a:xfrm>
              <a:off x="0" y="0"/>
              <a:ext cx="4082288" cy="2464689"/>
            </a:xfrm>
            <a:custGeom>
              <a:rect b="b" l="l" r="r" t="t"/>
              <a:pathLst>
                <a:path extrusionOk="0" h="2464689" w="4082288">
                  <a:moveTo>
                    <a:pt x="19050" y="0"/>
                  </a:moveTo>
                  <a:lnTo>
                    <a:pt x="4063238" y="0"/>
                  </a:lnTo>
                  <a:cubicBezTo>
                    <a:pt x="4073779" y="0"/>
                    <a:pt x="4082288" y="8509"/>
                    <a:pt x="4082288" y="19050"/>
                  </a:cubicBezTo>
                  <a:lnTo>
                    <a:pt x="4082288" y="2445639"/>
                  </a:lnTo>
                  <a:cubicBezTo>
                    <a:pt x="4082288" y="2456180"/>
                    <a:pt x="4073779" y="2464689"/>
                    <a:pt x="4063238" y="2464689"/>
                  </a:cubicBezTo>
                  <a:lnTo>
                    <a:pt x="19050" y="2464689"/>
                  </a:lnTo>
                  <a:cubicBezTo>
                    <a:pt x="8509" y="2464689"/>
                    <a:pt x="0" y="2456180"/>
                    <a:pt x="0" y="2445639"/>
                  </a:cubicBezTo>
                  <a:lnTo>
                    <a:pt x="0" y="19050"/>
                  </a:lnTo>
                  <a:cubicBezTo>
                    <a:pt x="0" y="8509"/>
                    <a:pt x="8509" y="0"/>
                    <a:pt x="19050" y="0"/>
                  </a:cubicBezTo>
                  <a:moveTo>
                    <a:pt x="19050" y="38100"/>
                  </a:moveTo>
                  <a:lnTo>
                    <a:pt x="19050" y="19050"/>
                  </a:lnTo>
                  <a:lnTo>
                    <a:pt x="38100" y="19050"/>
                  </a:lnTo>
                  <a:lnTo>
                    <a:pt x="38100" y="2445639"/>
                  </a:lnTo>
                  <a:lnTo>
                    <a:pt x="19050" y="2445639"/>
                  </a:lnTo>
                  <a:lnTo>
                    <a:pt x="19050" y="2426589"/>
                  </a:lnTo>
                  <a:lnTo>
                    <a:pt x="4063238" y="2426589"/>
                  </a:lnTo>
                  <a:lnTo>
                    <a:pt x="4063238" y="2445639"/>
                  </a:lnTo>
                  <a:lnTo>
                    <a:pt x="4044188" y="2445639"/>
                  </a:lnTo>
                  <a:lnTo>
                    <a:pt x="4044188" y="19050"/>
                  </a:lnTo>
                  <a:lnTo>
                    <a:pt x="4063238" y="19050"/>
                  </a:lnTo>
                  <a:lnTo>
                    <a:pt x="4063238" y="38100"/>
                  </a:lnTo>
                  <a:lnTo>
                    <a:pt x="19050" y="3810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4" name="Google Shape;424;p14"/>
          <p:cNvGrpSpPr/>
          <p:nvPr/>
        </p:nvGrpSpPr>
        <p:grpSpPr>
          <a:xfrm>
            <a:off x="13931999" y="3156447"/>
            <a:ext cx="3061716" cy="1848517"/>
            <a:chOff x="0" y="0"/>
            <a:chExt cx="4082288" cy="2464689"/>
          </a:xfrm>
        </p:grpSpPr>
        <p:sp>
          <p:nvSpPr>
            <p:cNvPr id="425" name="Google Shape;425;p14"/>
            <p:cNvSpPr/>
            <p:nvPr/>
          </p:nvSpPr>
          <p:spPr>
            <a:xfrm>
              <a:off x="19050" y="19050"/>
              <a:ext cx="4044188" cy="2426589"/>
            </a:xfrm>
            <a:custGeom>
              <a:rect b="b" l="l" r="r" t="t"/>
              <a:pathLst>
                <a:path extrusionOk="0" h="2426589" w="4044188">
                  <a:moveTo>
                    <a:pt x="0" y="0"/>
                  </a:moveTo>
                  <a:lnTo>
                    <a:pt x="4044188" y="0"/>
                  </a:lnTo>
                  <a:lnTo>
                    <a:pt x="4044188" y="2426589"/>
                  </a:lnTo>
                  <a:lnTo>
                    <a:pt x="0" y="2426589"/>
                  </a:lnTo>
                  <a:close/>
                </a:path>
              </a:pathLst>
            </a:custGeom>
            <a:solidFill>
              <a:srgbClr val="1D741B">
                <a:alpha val="89803"/>
              </a:srgbClr>
            </a:solidFill>
            <a:ln>
              <a:noFill/>
            </a:ln>
          </p:spPr>
        </p:sp>
        <p:sp>
          <p:nvSpPr>
            <p:cNvPr id="426" name="Google Shape;426;p14"/>
            <p:cNvSpPr/>
            <p:nvPr/>
          </p:nvSpPr>
          <p:spPr>
            <a:xfrm>
              <a:off x="0" y="0"/>
              <a:ext cx="4082288" cy="2464689"/>
            </a:xfrm>
            <a:custGeom>
              <a:rect b="b" l="l" r="r" t="t"/>
              <a:pathLst>
                <a:path extrusionOk="0" h="2464689" w="4082288">
                  <a:moveTo>
                    <a:pt x="19050" y="0"/>
                  </a:moveTo>
                  <a:lnTo>
                    <a:pt x="4063238" y="0"/>
                  </a:lnTo>
                  <a:cubicBezTo>
                    <a:pt x="4073779" y="0"/>
                    <a:pt x="4082288" y="8509"/>
                    <a:pt x="4082288" y="19050"/>
                  </a:cubicBezTo>
                  <a:lnTo>
                    <a:pt x="4082288" y="2445639"/>
                  </a:lnTo>
                  <a:cubicBezTo>
                    <a:pt x="4082288" y="2456180"/>
                    <a:pt x="4073779" y="2464689"/>
                    <a:pt x="4063238" y="2464689"/>
                  </a:cubicBezTo>
                  <a:lnTo>
                    <a:pt x="19050" y="2464689"/>
                  </a:lnTo>
                  <a:cubicBezTo>
                    <a:pt x="8509" y="2464689"/>
                    <a:pt x="0" y="2456180"/>
                    <a:pt x="0" y="2445639"/>
                  </a:cubicBezTo>
                  <a:lnTo>
                    <a:pt x="0" y="19050"/>
                  </a:lnTo>
                  <a:cubicBezTo>
                    <a:pt x="0" y="8509"/>
                    <a:pt x="8509" y="0"/>
                    <a:pt x="19050" y="0"/>
                  </a:cubicBezTo>
                  <a:moveTo>
                    <a:pt x="19050" y="38100"/>
                  </a:moveTo>
                  <a:lnTo>
                    <a:pt x="19050" y="19050"/>
                  </a:lnTo>
                  <a:lnTo>
                    <a:pt x="38100" y="19050"/>
                  </a:lnTo>
                  <a:lnTo>
                    <a:pt x="38100" y="2445639"/>
                  </a:lnTo>
                  <a:lnTo>
                    <a:pt x="19050" y="2445639"/>
                  </a:lnTo>
                  <a:lnTo>
                    <a:pt x="19050" y="2426589"/>
                  </a:lnTo>
                  <a:lnTo>
                    <a:pt x="4063238" y="2426589"/>
                  </a:lnTo>
                  <a:lnTo>
                    <a:pt x="4063238" y="2445639"/>
                  </a:lnTo>
                  <a:lnTo>
                    <a:pt x="4044188" y="2445639"/>
                  </a:lnTo>
                  <a:lnTo>
                    <a:pt x="4044188" y="19050"/>
                  </a:lnTo>
                  <a:lnTo>
                    <a:pt x="4063238" y="19050"/>
                  </a:lnTo>
                  <a:lnTo>
                    <a:pt x="4063238" y="38100"/>
                  </a:lnTo>
                  <a:lnTo>
                    <a:pt x="19050" y="3810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7" name="Google Shape;427;p14"/>
          <p:cNvGrpSpPr/>
          <p:nvPr/>
        </p:nvGrpSpPr>
        <p:grpSpPr>
          <a:xfrm>
            <a:off x="6470425" y="5673970"/>
            <a:ext cx="3061716" cy="1848517"/>
            <a:chOff x="0" y="0"/>
            <a:chExt cx="4082288" cy="2464689"/>
          </a:xfrm>
        </p:grpSpPr>
        <p:sp>
          <p:nvSpPr>
            <p:cNvPr id="428" name="Google Shape;428;p14"/>
            <p:cNvSpPr/>
            <p:nvPr/>
          </p:nvSpPr>
          <p:spPr>
            <a:xfrm>
              <a:off x="19050" y="19050"/>
              <a:ext cx="4044188" cy="2426589"/>
            </a:xfrm>
            <a:custGeom>
              <a:rect b="b" l="l" r="r" t="t"/>
              <a:pathLst>
                <a:path extrusionOk="0" h="2426589" w="4044188">
                  <a:moveTo>
                    <a:pt x="0" y="0"/>
                  </a:moveTo>
                  <a:lnTo>
                    <a:pt x="4044188" y="0"/>
                  </a:lnTo>
                  <a:lnTo>
                    <a:pt x="4044188" y="2426589"/>
                  </a:lnTo>
                  <a:lnTo>
                    <a:pt x="0" y="2426589"/>
                  </a:lnTo>
                  <a:close/>
                </a:path>
              </a:pathLst>
            </a:custGeom>
            <a:solidFill>
              <a:srgbClr val="1D741B">
                <a:alpha val="89803"/>
              </a:srgbClr>
            </a:solidFill>
            <a:ln>
              <a:noFill/>
            </a:ln>
          </p:spPr>
        </p:sp>
        <p:sp>
          <p:nvSpPr>
            <p:cNvPr id="429" name="Google Shape;429;p14"/>
            <p:cNvSpPr/>
            <p:nvPr/>
          </p:nvSpPr>
          <p:spPr>
            <a:xfrm>
              <a:off x="0" y="0"/>
              <a:ext cx="4082288" cy="2464689"/>
            </a:xfrm>
            <a:custGeom>
              <a:rect b="b" l="l" r="r" t="t"/>
              <a:pathLst>
                <a:path extrusionOk="0" h="2464689" w="4082288">
                  <a:moveTo>
                    <a:pt x="19050" y="0"/>
                  </a:moveTo>
                  <a:lnTo>
                    <a:pt x="4063238" y="0"/>
                  </a:lnTo>
                  <a:cubicBezTo>
                    <a:pt x="4073779" y="0"/>
                    <a:pt x="4082288" y="8509"/>
                    <a:pt x="4082288" y="19050"/>
                  </a:cubicBezTo>
                  <a:lnTo>
                    <a:pt x="4082288" y="2445639"/>
                  </a:lnTo>
                  <a:cubicBezTo>
                    <a:pt x="4082288" y="2456180"/>
                    <a:pt x="4073779" y="2464689"/>
                    <a:pt x="4063238" y="2464689"/>
                  </a:cubicBezTo>
                  <a:lnTo>
                    <a:pt x="19050" y="2464689"/>
                  </a:lnTo>
                  <a:cubicBezTo>
                    <a:pt x="8509" y="2464689"/>
                    <a:pt x="0" y="2456180"/>
                    <a:pt x="0" y="2445639"/>
                  </a:cubicBezTo>
                  <a:lnTo>
                    <a:pt x="0" y="19050"/>
                  </a:lnTo>
                  <a:cubicBezTo>
                    <a:pt x="0" y="8509"/>
                    <a:pt x="8509" y="0"/>
                    <a:pt x="19050" y="0"/>
                  </a:cubicBezTo>
                  <a:moveTo>
                    <a:pt x="19050" y="38100"/>
                  </a:moveTo>
                  <a:lnTo>
                    <a:pt x="19050" y="19050"/>
                  </a:lnTo>
                  <a:lnTo>
                    <a:pt x="38100" y="19050"/>
                  </a:lnTo>
                  <a:lnTo>
                    <a:pt x="38100" y="2445639"/>
                  </a:lnTo>
                  <a:lnTo>
                    <a:pt x="19050" y="2445639"/>
                  </a:lnTo>
                  <a:lnTo>
                    <a:pt x="19050" y="2426589"/>
                  </a:lnTo>
                  <a:lnTo>
                    <a:pt x="4063238" y="2426589"/>
                  </a:lnTo>
                  <a:lnTo>
                    <a:pt x="4063238" y="2445639"/>
                  </a:lnTo>
                  <a:lnTo>
                    <a:pt x="4044188" y="2445639"/>
                  </a:lnTo>
                  <a:lnTo>
                    <a:pt x="4044188" y="19050"/>
                  </a:lnTo>
                  <a:lnTo>
                    <a:pt x="4063238" y="19050"/>
                  </a:lnTo>
                  <a:lnTo>
                    <a:pt x="4063238" y="38100"/>
                  </a:lnTo>
                  <a:lnTo>
                    <a:pt x="19050" y="3810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0" name="Google Shape;430;p14"/>
          <p:cNvGrpSpPr/>
          <p:nvPr/>
        </p:nvGrpSpPr>
        <p:grpSpPr>
          <a:xfrm>
            <a:off x="10201212" y="5673970"/>
            <a:ext cx="3061716" cy="1848517"/>
            <a:chOff x="0" y="0"/>
            <a:chExt cx="4082288" cy="2464689"/>
          </a:xfrm>
        </p:grpSpPr>
        <p:sp>
          <p:nvSpPr>
            <p:cNvPr id="431" name="Google Shape;431;p14"/>
            <p:cNvSpPr/>
            <p:nvPr/>
          </p:nvSpPr>
          <p:spPr>
            <a:xfrm>
              <a:off x="19050" y="19050"/>
              <a:ext cx="4044188" cy="2426589"/>
            </a:xfrm>
            <a:custGeom>
              <a:rect b="b" l="l" r="r" t="t"/>
              <a:pathLst>
                <a:path extrusionOk="0" h="2426589" w="4044188">
                  <a:moveTo>
                    <a:pt x="0" y="0"/>
                  </a:moveTo>
                  <a:lnTo>
                    <a:pt x="4044188" y="0"/>
                  </a:lnTo>
                  <a:lnTo>
                    <a:pt x="4044188" y="2426589"/>
                  </a:lnTo>
                  <a:lnTo>
                    <a:pt x="0" y="2426589"/>
                  </a:lnTo>
                  <a:close/>
                </a:path>
              </a:pathLst>
            </a:custGeom>
            <a:solidFill>
              <a:srgbClr val="1D741B">
                <a:alpha val="89803"/>
              </a:srgbClr>
            </a:solidFill>
            <a:ln>
              <a:noFill/>
            </a:ln>
          </p:spPr>
        </p:sp>
        <p:sp>
          <p:nvSpPr>
            <p:cNvPr id="432" name="Google Shape;432;p14"/>
            <p:cNvSpPr/>
            <p:nvPr/>
          </p:nvSpPr>
          <p:spPr>
            <a:xfrm>
              <a:off x="0" y="0"/>
              <a:ext cx="4082288" cy="2464689"/>
            </a:xfrm>
            <a:custGeom>
              <a:rect b="b" l="l" r="r" t="t"/>
              <a:pathLst>
                <a:path extrusionOk="0" h="2464689" w="4082288">
                  <a:moveTo>
                    <a:pt x="19050" y="0"/>
                  </a:moveTo>
                  <a:lnTo>
                    <a:pt x="4063238" y="0"/>
                  </a:lnTo>
                  <a:cubicBezTo>
                    <a:pt x="4073779" y="0"/>
                    <a:pt x="4082288" y="8509"/>
                    <a:pt x="4082288" y="19050"/>
                  </a:cubicBezTo>
                  <a:lnTo>
                    <a:pt x="4082288" y="2445639"/>
                  </a:lnTo>
                  <a:cubicBezTo>
                    <a:pt x="4082288" y="2456180"/>
                    <a:pt x="4073779" y="2464689"/>
                    <a:pt x="4063238" y="2464689"/>
                  </a:cubicBezTo>
                  <a:lnTo>
                    <a:pt x="19050" y="2464689"/>
                  </a:lnTo>
                  <a:cubicBezTo>
                    <a:pt x="8509" y="2464689"/>
                    <a:pt x="0" y="2456180"/>
                    <a:pt x="0" y="2445639"/>
                  </a:cubicBezTo>
                  <a:lnTo>
                    <a:pt x="0" y="19050"/>
                  </a:lnTo>
                  <a:cubicBezTo>
                    <a:pt x="0" y="8509"/>
                    <a:pt x="8509" y="0"/>
                    <a:pt x="19050" y="0"/>
                  </a:cubicBezTo>
                  <a:moveTo>
                    <a:pt x="19050" y="38100"/>
                  </a:moveTo>
                  <a:lnTo>
                    <a:pt x="19050" y="19050"/>
                  </a:lnTo>
                  <a:lnTo>
                    <a:pt x="38100" y="19050"/>
                  </a:lnTo>
                  <a:lnTo>
                    <a:pt x="38100" y="2445639"/>
                  </a:lnTo>
                  <a:lnTo>
                    <a:pt x="19050" y="2445639"/>
                  </a:lnTo>
                  <a:lnTo>
                    <a:pt x="19050" y="2426589"/>
                  </a:lnTo>
                  <a:lnTo>
                    <a:pt x="4063238" y="2426589"/>
                  </a:lnTo>
                  <a:lnTo>
                    <a:pt x="4063238" y="2445639"/>
                  </a:lnTo>
                  <a:lnTo>
                    <a:pt x="4044188" y="2445639"/>
                  </a:lnTo>
                  <a:lnTo>
                    <a:pt x="4044188" y="19050"/>
                  </a:lnTo>
                  <a:lnTo>
                    <a:pt x="4063238" y="19050"/>
                  </a:lnTo>
                  <a:lnTo>
                    <a:pt x="4063238" y="38100"/>
                  </a:lnTo>
                  <a:lnTo>
                    <a:pt x="19050" y="3810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3" name="Google Shape;433;p14"/>
          <p:cNvGrpSpPr/>
          <p:nvPr/>
        </p:nvGrpSpPr>
        <p:grpSpPr>
          <a:xfrm>
            <a:off x="13931999" y="5673970"/>
            <a:ext cx="3061716" cy="1848517"/>
            <a:chOff x="0" y="0"/>
            <a:chExt cx="4082288" cy="2464689"/>
          </a:xfrm>
        </p:grpSpPr>
        <p:sp>
          <p:nvSpPr>
            <p:cNvPr id="434" name="Google Shape;434;p14"/>
            <p:cNvSpPr/>
            <p:nvPr/>
          </p:nvSpPr>
          <p:spPr>
            <a:xfrm>
              <a:off x="19050" y="19050"/>
              <a:ext cx="4044188" cy="2426589"/>
            </a:xfrm>
            <a:custGeom>
              <a:rect b="b" l="l" r="r" t="t"/>
              <a:pathLst>
                <a:path extrusionOk="0" h="2426589" w="4044188">
                  <a:moveTo>
                    <a:pt x="0" y="0"/>
                  </a:moveTo>
                  <a:lnTo>
                    <a:pt x="4044188" y="0"/>
                  </a:lnTo>
                  <a:lnTo>
                    <a:pt x="4044188" y="2426589"/>
                  </a:lnTo>
                  <a:lnTo>
                    <a:pt x="0" y="2426589"/>
                  </a:lnTo>
                  <a:close/>
                </a:path>
              </a:pathLst>
            </a:custGeom>
            <a:solidFill>
              <a:srgbClr val="1D741B">
                <a:alpha val="89803"/>
              </a:srgbClr>
            </a:solidFill>
            <a:ln>
              <a:noFill/>
            </a:ln>
          </p:spPr>
        </p:sp>
        <p:sp>
          <p:nvSpPr>
            <p:cNvPr id="435" name="Google Shape;435;p14"/>
            <p:cNvSpPr/>
            <p:nvPr/>
          </p:nvSpPr>
          <p:spPr>
            <a:xfrm>
              <a:off x="0" y="0"/>
              <a:ext cx="4082288" cy="2464689"/>
            </a:xfrm>
            <a:custGeom>
              <a:rect b="b" l="l" r="r" t="t"/>
              <a:pathLst>
                <a:path extrusionOk="0" h="2464689" w="4082288">
                  <a:moveTo>
                    <a:pt x="19050" y="0"/>
                  </a:moveTo>
                  <a:lnTo>
                    <a:pt x="4063238" y="0"/>
                  </a:lnTo>
                  <a:cubicBezTo>
                    <a:pt x="4073779" y="0"/>
                    <a:pt x="4082288" y="8509"/>
                    <a:pt x="4082288" y="19050"/>
                  </a:cubicBezTo>
                  <a:lnTo>
                    <a:pt x="4082288" y="2445639"/>
                  </a:lnTo>
                  <a:cubicBezTo>
                    <a:pt x="4082288" y="2456180"/>
                    <a:pt x="4073779" y="2464689"/>
                    <a:pt x="4063238" y="2464689"/>
                  </a:cubicBezTo>
                  <a:lnTo>
                    <a:pt x="19050" y="2464689"/>
                  </a:lnTo>
                  <a:cubicBezTo>
                    <a:pt x="8509" y="2464689"/>
                    <a:pt x="0" y="2456180"/>
                    <a:pt x="0" y="2445639"/>
                  </a:cubicBezTo>
                  <a:lnTo>
                    <a:pt x="0" y="19050"/>
                  </a:lnTo>
                  <a:cubicBezTo>
                    <a:pt x="0" y="8509"/>
                    <a:pt x="8509" y="0"/>
                    <a:pt x="19050" y="0"/>
                  </a:cubicBezTo>
                  <a:moveTo>
                    <a:pt x="19050" y="38100"/>
                  </a:moveTo>
                  <a:lnTo>
                    <a:pt x="19050" y="19050"/>
                  </a:lnTo>
                  <a:lnTo>
                    <a:pt x="38100" y="19050"/>
                  </a:lnTo>
                  <a:lnTo>
                    <a:pt x="38100" y="2445639"/>
                  </a:lnTo>
                  <a:lnTo>
                    <a:pt x="19050" y="2445639"/>
                  </a:lnTo>
                  <a:lnTo>
                    <a:pt x="19050" y="2426589"/>
                  </a:lnTo>
                  <a:lnTo>
                    <a:pt x="4063238" y="2426589"/>
                  </a:lnTo>
                  <a:lnTo>
                    <a:pt x="4063238" y="2445639"/>
                  </a:lnTo>
                  <a:lnTo>
                    <a:pt x="4044188" y="2445639"/>
                  </a:lnTo>
                  <a:lnTo>
                    <a:pt x="4044188" y="19050"/>
                  </a:lnTo>
                  <a:lnTo>
                    <a:pt x="4063238" y="19050"/>
                  </a:lnTo>
                  <a:lnTo>
                    <a:pt x="4063238" y="38100"/>
                  </a:lnTo>
                  <a:lnTo>
                    <a:pt x="19050" y="3810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36" name="Google Shape;436;p14"/>
          <p:cNvSpPr/>
          <p:nvPr/>
        </p:nvSpPr>
        <p:spPr>
          <a:xfrm>
            <a:off x="432710" y="3923703"/>
            <a:ext cx="5469445" cy="2365628"/>
          </a:xfrm>
          <a:custGeom>
            <a:rect b="b" l="l" r="r" t="t"/>
            <a:pathLst>
              <a:path extrusionOk="0" h="3154172" w="7292594">
                <a:moveTo>
                  <a:pt x="0" y="0"/>
                </a:moveTo>
                <a:lnTo>
                  <a:pt x="7292594" y="0"/>
                </a:lnTo>
                <a:lnTo>
                  <a:pt x="7292594" y="3154172"/>
                </a:lnTo>
                <a:lnTo>
                  <a:pt x="0" y="3154172"/>
                </a:lnTo>
                <a:close/>
              </a:path>
            </a:pathLst>
          </a:custGeom>
          <a:solidFill>
            <a:srgbClr val="006633"/>
          </a:solidFill>
          <a:ln>
            <a:noFill/>
          </a:ln>
        </p:spPr>
      </p:sp>
      <p:grpSp>
        <p:nvGrpSpPr>
          <p:cNvPr id="437" name="Google Shape;437;p14"/>
          <p:cNvGrpSpPr/>
          <p:nvPr/>
        </p:nvGrpSpPr>
        <p:grpSpPr>
          <a:xfrm>
            <a:off x="9532160" y="1233891"/>
            <a:ext cx="658538" cy="658538"/>
            <a:chOff x="0" y="0"/>
            <a:chExt cx="812800" cy="812800"/>
          </a:xfrm>
        </p:grpSpPr>
        <p:sp>
          <p:nvSpPr>
            <p:cNvPr id="438" name="Google Shape;438;p14"/>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6633"/>
            </a:solidFill>
            <a:ln>
              <a:noFill/>
            </a:ln>
          </p:spPr>
        </p:sp>
        <p:sp>
          <p:nvSpPr>
            <p:cNvPr id="439" name="Google Shape;439;p14"/>
            <p:cNvSpPr txBox="1"/>
            <p:nvPr/>
          </p:nvSpPr>
          <p:spPr>
            <a:xfrm>
              <a:off x="0" y="184150"/>
              <a:ext cx="711200" cy="425450"/>
            </a:xfrm>
            <a:prstGeom prst="rect">
              <a:avLst/>
            </a:prstGeom>
            <a:noFill/>
            <a:ln>
              <a:noFill/>
            </a:ln>
          </p:spPr>
          <p:txBody>
            <a:bodyPr anchorCtr="0" anchor="ctr" bIns="50800" lIns="50800" spcFirstLastPara="1" rIns="50800" wrap="square" tIns="50800">
              <a:noAutofit/>
            </a:bodyPr>
            <a:lstStyle/>
            <a:p>
              <a:pPr indent="0" lvl="0" marL="0" marR="0" rtl="0" algn="ctr">
                <a:lnSpc>
                  <a:spcPct val="10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0" name="Google Shape;440;p14"/>
          <p:cNvGrpSpPr/>
          <p:nvPr/>
        </p:nvGrpSpPr>
        <p:grpSpPr>
          <a:xfrm>
            <a:off x="10205047" y="8189190"/>
            <a:ext cx="3061716" cy="1848517"/>
            <a:chOff x="0" y="0"/>
            <a:chExt cx="4082288" cy="2464689"/>
          </a:xfrm>
        </p:grpSpPr>
        <p:grpSp>
          <p:nvGrpSpPr>
            <p:cNvPr id="441" name="Google Shape;441;p14"/>
            <p:cNvGrpSpPr/>
            <p:nvPr/>
          </p:nvGrpSpPr>
          <p:grpSpPr>
            <a:xfrm>
              <a:off x="0" y="0"/>
              <a:ext cx="4082288" cy="2464689"/>
              <a:chOff x="0" y="0"/>
              <a:chExt cx="4082288" cy="2464689"/>
            </a:xfrm>
          </p:grpSpPr>
          <p:sp>
            <p:nvSpPr>
              <p:cNvPr id="442" name="Google Shape;442;p14"/>
              <p:cNvSpPr/>
              <p:nvPr/>
            </p:nvSpPr>
            <p:spPr>
              <a:xfrm>
                <a:off x="19050" y="19050"/>
                <a:ext cx="4044188" cy="2426589"/>
              </a:xfrm>
              <a:custGeom>
                <a:rect b="b" l="l" r="r" t="t"/>
                <a:pathLst>
                  <a:path extrusionOk="0" h="2426589" w="4044188">
                    <a:moveTo>
                      <a:pt x="0" y="0"/>
                    </a:moveTo>
                    <a:lnTo>
                      <a:pt x="4044188" y="0"/>
                    </a:lnTo>
                    <a:lnTo>
                      <a:pt x="4044188" y="2426589"/>
                    </a:lnTo>
                    <a:lnTo>
                      <a:pt x="0" y="2426589"/>
                    </a:lnTo>
                    <a:close/>
                  </a:path>
                </a:pathLst>
              </a:custGeom>
              <a:solidFill>
                <a:srgbClr val="1D741B">
                  <a:alpha val="89803"/>
                </a:srgbClr>
              </a:solidFill>
              <a:ln>
                <a:noFill/>
              </a:ln>
            </p:spPr>
          </p:sp>
          <p:sp>
            <p:nvSpPr>
              <p:cNvPr id="443" name="Google Shape;443;p14"/>
              <p:cNvSpPr/>
              <p:nvPr/>
            </p:nvSpPr>
            <p:spPr>
              <a:xfrm>
                <a:off x="0" y="0"/>
                <a:ext cx="4082288" cy="2464689"/>
              </a:xfrm>
              <a:custGeom>
                <a:rect b="b" l="l" r="r" t="t"/>
                <a:pathLst>
                  <a:path extrusionOk="0" h="2464689" w="4082288">
                    <a:moveTo>
                      <a:pt x="19050" y="0"/>
                    </a:moveTo>
                    <a:lnTo>
                      <a:pt x="4063238" y="0"/>
                    </a:lnTo>
                    <a:cubicBezTo>
                      <a:pt x="4073779" y="0"/>
                      <a:pt x="4082288" y="8509"/>
                      <a:pt x="4082288" y="19050"/>
                    </a:cubicBezTo>
                    <a:lnTo>
                      <a:pt x="4082288" y="2445639"/>
                    </a:lnTo>
                    <a:cubicBezTo>
                      <a:pt x="4082288" y="2456180"/>
                      <a:pt x="4073779" y="2464689"/>
                      <a:pt x="4063238" y="2464689"/>
                    </a:cubicBezTo>
                    <a:lnTo>
                      <a:pt x="19050" y="2464689"/>
                    </a:lnTo>
                    <a:cubicBezTo>
                      <a:pt x="8509" y="2464689"/>
                      <a:pt x="0" y="2456180"/>
                      <a:pt x="0" y="2445639"/>
                    </a:cubicBezTo>
                    <a:lnTo>
                      <a:pt x="0" y="19050"/>
                    </a:lnTo>
                    <a:cubicBezTo>
                      <a:pt x="0" y="8509"/>
                      <a:pt x="8509" y="0"/>
                      <a:pt x="19050" y="0"/>
                    </a:cubicBezTo>
                    <a:moveTo>
                      <a:pt x="19050" y="38100"/>
                    </a:moveTo>
                    <a:lnTo>
                      <a:pt x="19050" y="19050"/>
                    </a:lnTo>
                    <a:lnTo>
                      <a:pt x="38100" y="19050"/>
                    </a:lnTo>
                    <a:lnTo>
                      <a:pt x="38100" y="2445639"/>
                    </a:lnTo>
                    <a:lnTo>
                      <a:pt x="19050" y="2445639"/>
                    </a:lnTo>
                    <a:lnTo>
                      <a:pt x="19050" y="2426589"/>
                    </a:lnTo>
                    <a:lnTo>
                      <a:pt x="4063238" y="2426589"/>
                    </a:lnTo>
                    <a:lnTo>
                      <a:pt x="4063238" y="2445639"/>
                    </a:lnTo>
                    <a:lnTo>
                      <a:pt x="4044188" y="2445639"/>
                    </a:lnTo>
                    <a:lnTo>
                      <a:pt x="4044188" y="19050"/>
                    </a:lnTo>
                    <a:lnTo>
                      <a:pt x="4063238" y="19050"/>
                    </a:lnTo>
                    <a:lnTo>
                      <a:pt x="4063238" y="38100"/>
                    </a:lnTo>
                    <a:lnTo>
                      <a:pt x="19050" y="38100"/>
                    </a:ln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4" name="Google Shape;444;p14"/>
            <p:cNvSpPr txBox="1"/>
            <p:nvPr/>
          </p:nvSpPr>
          <p:spPr>
            <a:xfrm>
              <a:off x="132113" y="148201"/>
              <a:ext cx="3818085" cy="2070227"/>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None/>
              </a:pPr>
              <a:r>
                <a:rPr b="1" i="0" lang="en-US" sz="1950" u="none" cap="none" strike="noStrike">
                  <a:solidFill>
                    <a:srgbClr val="DEEEE1"/>
                  </a:solidFill>
                  <a:latin typeface="Arial"/>
                  <a:ea typeface="Arial"/>
                  <a:cs typeface="Arial"/>
                  <a:sym typeface="Arial"/>
                </a:rPr>
                <a:t>Monitoring and Evaluation (M&amp;E):</a:t>
              </a:r>
              <a:endParaRPr/>
            </a:p>
            <a:p>
              <a:pPr indent="-95250" lvl="2" marL="271462" marR="0" rtl="0" algn="l">
                <a:lnSpc>
                  <a:spcPct val="108000"/>
                </a:lnSpc>
                <a:spcBef>
                  <a:spcPts val="0"/>
                </a:spcBef>
                <a:spcAft>
                  <a:spcPts val="0"/>
                </a:spcAft>
                <a:buClr>
                  <a:srgbClr val="DEEEE1"/>
                </a:buClr>
                <a:buSzPts val="1500"/>
                <a:buFont typeface="Arial"/>
                <a:buChar char="⚬"/>
              </a:pPr>
              <a:r>
                <a:rPr b="0" i="0" lang="en-US" sz="1500" u="none" cap="none" strike="noStrike">
                  <a:solidFill>
                    <a:srgbClr val="DEEEE1"/>
                  </a:solidFill>
                  <a:latin typeface="Arial"/>
                  <a:ea typeface="Arial"/>
                  <a:cs typeface="Arial"/>
                  <a:sym typeface="Arial"/>
                </a:rPr>
                <a:t>Establish an M&amp;E framework to track progress, assess effectiveness, and make adjustments.</a:t>
              </a:r>
              <a:endParaRPr/>
            </a:p>
          </p:txBody>
        </p:sp>
      </p:grpSp>
      <p:grpSp>
        <p:nvGrpSpPr>
          <p:cNvPr id="445" name="Google Shape;445;p14"/>
          <p:cNvGrpSpPr/>
          <p:nvPr/>
        </p:nvGrpSpPr>
        <p:grpSpPr>
          <a:xfrm rot="10800000">
            <a:off x="13273460" y="3744429"/>
            <a:ext cx="658538" cy="658538"/>
            <a:chOff x="0" y="0"/>
            <a:chExt cx="812800" cy="812800"/>
          </a:xfrm>
        </p:grpSpPr>
        <p:sp>
          <p:nvSpPr>
            <p:cNvPr id="446" name="Google Shape;446;p14"/>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6633"/>
            </a:solidFill>
            <a:ln>
              <a:noFill/>
            </a:ln>
          </p:spPr>
        </p:sp>
        <p:sp>
          <p:nvSpPr>
            <p:cNvPr id="447" name="Google Shape;447;p14"/>
            <p:cNvSpPr txBox="1"/>
            <p:nvPr/>
          </p:nvSpPr>
          <p:spPr>
            <a:xfrm>
              <a:off x="0" y="184150"/>
              <a:ext cx="711200" cy="425450"/>
            </a:xfrm>
            <a:prstGeom prst="rect">
              <a:avLst/>
            </a:prstGeom>
            <a:noFill/>
            <a:ln>
              <a:noFill/>
            </a:ln>
          </p:spPr>
          <p:txBody>
            <a:bodyPr anchorCtr="0" anchor="ctr" bIns="50800" lIns="50800" spcFirstLastPara="1" rIns="50800" wrap="square" tIns="50800">
              <a:noAutofit/>
            </a:bodyPr>
            <a:lstStyle/>
            <a:p>
              <a:pPr indent="0" lvl="0" marL="0" marR="0" rtl="0" algn="ctr">
                <a:lnSpc>
                  <a:spcPct val="10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48" name="Google Shape;448;p14"/>
          <p:cNvGrpSpPr/>
          <p:nvPr/>
        </p:nvGrpSpPr>
        <p:grpSpPr>
          <a:xfrm>
            <a:off x="13259111" y="1233891"/>
            <a:ext cx="658538" cy="658538"/>
            <a:chOff x="0" y="0"/>
            <a:chExt cx="812800" cy="812800"/>
          </a:xfrm>
        </p:grpSpPr>
        <p:sp>
          <p:nvSpPr>
            <p:cNvPr id="449" name="Google Shape;449;p14"/>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6633"/>
            </a:solidFill>
            <a:ln>
              <a:noFill/>
            </a:ln>
          </p:spPr>
        </p:sp>
        <p:sp>
          <p:nvSpPr>
            <p:cNvPr id="450" name="Google Shape;450;p14"/>
            <p:cNvSpPr txBox="1"/>
            <p:nvPr/>
          </p:nvSpPr>
          <p:spPr>
            <a:xfrm>
              <a:off x="0" y="184150"/>
              <a:ext cx="711200" cy="425450"/>
            </a:xfrm>
            <a:prstGeom prst="rect">
              <a:avLst/>
            </a:prstGeom>
            <a:noFill/>
            <a:ln>
              <a:noFill/>
            </a:ln>
          </p:spPr>
          <p:txBody>
            <a:bodyPr anchorCtr="0" anchor="ctr" bIns="50800" lIns="50800" spcFirstLastPara="1" rIns="50800" wrap="square" tIns="50800">
              <a:noAutofit/>
            </a:bodyPr>
            <a:lstStyle/>
            <a:p>
              <a:pPr indent="0" lvl="0" marL="0" marR="0" rtl="0" algn="ctr">
                <a:lnSpc>
                  <a:spcPct val="10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1" name="Google Shape;451;p14"/>
          <p:cNvGrpSpPr/>
          <p:nvPr/>
        </p:nvGrpSpPr>
        <p:grpSpPr>
          <a:xfrm rot="10800000">
            <a:off x="9546509" y="3744429"/>
            <a:ext cx="658538" cy="658538"/>
            <a:chOff x="0" y="0"/>
            <a:chExt cx="812800" cy="812800"/>
          </a:xfrm>
        </p:grpSpPr>
        <p:sp>
          <p:nvSpPr>
            <p:cNvPr id="452" name="Google Shape;452;p14"/>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6633"/>
            </a:solidFill>
            <a:ln>
              <a:noFill/>
            </a:ln>
          </p:spPr>
        </p:sp>
        <p:sp>
          <p:nvSpPr>
            <p:cNvPr id="453" name="Google Shape;453;p14"/>
            <p:cNvSpPr txBox="1"/>
            <p:nvPr/>
          </p:nvSpPr>
          <p:spPr>
            <a:xfrm>
              <a:off x="0" y="184150"/>
              <a:ext cx="711200" cy="425450"/>
            </a:xfrm>
            <a:prstGeom prst="rect">
              <a:avLst/>
            </a:prstGeom>
            <a:noFill/>
            <a:ln>
              <a:noFill/>
            </a:ln>
          </p:spPr>
          <p:txBody>
            <a:bodyPr anchorCtr="0" anchor="ctr" bIns="50800" lIns="50800" spcFirstLastPara="1" rIns="50800" wrap="square" tIns="50800">
              <a:noAutofit/>
            </a:bodyPr>
            <a:lstStyle/>
            <a:p>
              <a:pPr indent="0" lvl="0" marL="0" marR="0" rtl="0" algn="ctr">
                <a:lnSpc>
                  <a:spcPct val="10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4" name="Google Shape;454;p14"/>
          <p:cNvGrpSpPr/>
          <p:nvPr/>
        </p:nvGrpSpPr>
        <p:grpSpPr>
          <a:xfrm>
            <a:off x="13317746" y="6261953"/>
            <a:ext cx="658538" cy="658538"/>
            <a:chOff x="0" y="0"/>
            <a:chExt cx="812800" cy="812800"/>
          </a:xfrm>
        </p:grpSpPr>
        <p:sp>
          <p:nvSpPr>
            <p:cNvPr id="455" name="Google Shape;455;p14"/>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6633"/>
            </a:solidFill>
            <a:ln>
              <a:noFill/>
            </a:ln>
          </p:spPr>
        </p:sp>
        <p:sp>
          <p:nvSpPr>
            <p:cNvPr id="456" name="Google Shape;456;p14"/>
            <p:cNvSpPr txBox="1"/>
            <p:nvPr/>
          </p:nvSpPr>
          <p:spPr>
            <a:xfrm>
              <a:off x="0" y="184150"/>
              <a:ext cx="711200" cy="425450"/>
            </a:xfrm>
            <a:prstGeom prst="rect">
              <a:avLst/>
            </a:prstGeom>
            <a:noFill/>
            <a:ln>
              <a:noFill/>
            </a:ln>
          </p:spPr>
          <p:txBody>
            <a:bodyPr anchorCtr="0" anchor="ctr" bIns="50800" lIns="50800" spcFirstLastPara="1" rIns="50800" wrap="square" tIns="50800">
              <a:noAutofit/>
            </a:bodyPr>
            <a:lstStyle/>
            <a:p>
              <a:pPr indent="0" lvl="0" marL="0" marR="0" rtl="0" algn="ctr">
                <a:lnSpc>
                  <a:spcPct val="10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57" name="Google Shape;457;p14"/>
          <p:cNvGrpSpPr/>
          <p:nvPr/>
        </p:nvGrpSpPr>
        <p:grpSpPr>
          <a:xfrm>
            <a:off x="9546509" y="6261953"/>
            <a:ext cx="658538" cy="658538"/>
            <a:chOff x="0" y="0"/>
            <a:chExt cx="812800" cy="812800"/>
          </a:xfrm>
        </p:grpSpPr>
        <p:sp>
          <p:nvSpPr>
            <p:cNvPr id="458" name="Google Shape;458;p14"/>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6633"/>
            </a:solidFill>
            <a:ln>
              <a:noFill/>
            </a:ln>
          </p:spPr>
        </p:sp>
        <p:sp>
          <p:nvSpPr>
            <p:cNvPr id="459" name="Google Shape;459;p14"/>
            <p:cNvSpPr txBox="1"/>
            <p:nvPr/>
          </p:nvSpPr>
          <p:spPr>
            <a:xfrm>
              <a:off x="0" y="184150"/>
              <a:ext cx="711200" cy="425450"/>
            </a:xfrm>
            <a:prstGeom prst="rect">
              <a:avLst/>
            </a:prstGeom>
            <a:noFill/>
            <a:ln>
              <a:noFill/>
            </a:ln>
          </p:spPr>
          <p:txBody>
            <a:bodyPr anchorCtr="0" anchor="ctr" bIns="50800" lIns="50800" spcFirstLastPara="1" rIns="50800" wrap="square" tIns="50800">
              <a:noAutofit/>
            </a:bodyPr>
            <a:lstStyle/>
            <a:p>
              <a:pPr indent="0" lvl="0" marL="0" marR="0" rtl="0" algn="ctr">
                <a:lnSpc>
                  <a:spcPct val="10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0" name="Google Shape;460;p14"/>
          <p:cNvGrpSpPr/>
          <p:nvPr/>
        </p:nvGrpSpPr>
        <p:grpSpPr>
          <a:xfrm rot="5400000">
            <a:off x="15133596" y="2544655"/>
            <a:ext cx="658538" cy="658538"/>
            <a:chOff x="0" y="0"/>
            <a:chExt cx="812800" cy="812800"/>
          </a:xfrm>
        </p:grpSpPr>
        <p:sp>
          <p:nvSpPr>
            <p:cNvPr id="461" name="Google Shape;461;p14"/>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6633"/>
            </a:solidFill>
            <a:ln>
              <a:noFill/>
            </a:ln>
          </p:spPr>
        </p:sp>
        <p:sp>
          <p:nvSpPr>
            <p:cNvPr id="462" name="Google Shape;462;p14"/>
            <p:cNvSpPr txBox="1"/>
            <p:nvPr/>
          </p:nvSpPr>
          <p:spPr>
            <a:xfrm>
              <a:off x="0" y="184150"/>
              <a:ext cx="711200" cy="425450"/>
            </a:xfrm>
            <a:prstGeom prst="rect">
              <a:avLst/>
            </a:prstGeom>
            <a:noFill/>
            <a:ln>
              <a:noFill/>
            </a:ln>
          </p:spPr>
          <p:txBody>
            <a:bodyPr anchorCtr="0" anchor="ctr" bIns="50800" lIns="50800" spcFirstLastPara="1" rIns="50800" wrap="square" tIns="50800">
              <a:noAutofit/>
            </a:bodyPr>
            <a:lstStyle/>
            <a:p>
              <a:pPr indent="0" lvl="0" marL="0" marR="0" rtl="0" algn="ctr">
                <a:lnSpc>
                  <a:spcPct val="10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3" name="Google Shape;463;p14"/>
          <p:cNvGrpSpPr/>
          <p:nvPr/>
        </p:nvGrpSpPr>
        <p:grpSpPr>
          <a:xfrm rot="5400000">
            <a:off x="7342754" y="5015432"/>
            <a:ext cx="658538" cy="658538"/>
            <a:chOff x="0" y="0"/>
            <a:chExt cx="812800" cy="812800"/>
          </a:xfrm>
        </p:grpSpPr>
        <p:sp>
          <p:nvSpPr>
            <p:cNvPr id="464" name="Google Shape;464;p14"/>
            <p:cNvSpPr/>
            <p:nvPr/>
          </p:nvSpPr>
          <p:spPr>
            <a:xfrm>
              <a:off x="0" y="0"/>
              <a:ext cx="812800" cy="812800"/>
            </a:xfrm>
            <a:custGeom>
              <a:rect b="b" l="l" r="r" t="t"/>
              <a:pathLst>
                <a:path extrusionOk="0" h="812800" w="812800">
                  <a:moveTo>
                    <a:pt x="812800" y="406400"/>
                  </a:moveTo>
                  <a:lnTo>
                    <a:pt x="406400" y="0"/>
                  </a:lnTo>
                  <a:lnTo>
                    <a:pt x="406400" y="203200"/>
                  </a:lnTo>
                  <a:lnTo>
                    <a:pt x="0" y="203200"/>
                  </a:lnTo>
                  <a:lnTo>
                    <a:pt x="0" y="609600"/>
                  </a:lnTo>
                  <a:lnTo>
                    <a:pt x="406400" y="609600"/>
                  </a:lnTo>
                  <a:lnTo>
                    <a:pt x="406400" y="812800"/>
                  </a:lnTo>
                  <a:lnTo>
                    <a:pt x="812800" y="406400"/>
                  </a:lnTo>
                  <a:close/>
                </a:path>
              </a:pathLst>
            </a:custGeom>
            <a:solidFill>
              <a:srgbClr val="006633"/>
            </a:solidFill>
            <a:ln>
              <a:noFill/>
            </a:ln>
          </p:spPr>
        </p:sp>
        <p:sp>
          <p:nvSpPr>
            <p:cNvPr id="465" name="Google Shape;465;p14"/>
            <p:cNvSpPr txBox="1"/>
            <p:nvPr/>
          </p:nvSpPr>
          <p:spPr>
            <a:xfrm>
              <a:off x="0" y="184150"/>
              <a:ext cx="711200" cy="425450"/>
            </a:xfrm>
            <a:prstGeom prst="rect">
              <a:avLst/>
            </a:prstGeom>
            <a:noFill/>
            <a:ln>
              <a:noFill/>
            </a:ln>
          </p:spPr>
          <p:txBody>
            <a:bodyPr anchorCtr="0" anchor="ctr" bIns="50800" lIns="50800" spcFirstLastPara="1" rIns="50800" wrap="square" tIns="50800">
              <a:noAutofit/>
            </a:bodyPr>
            <a:lstStyle/>
            <a:p>
              <a:pPr indent="0" lvl="0" marL="0" marR="0" rtl="0" algn="ctr">
                <a:lnSpc>
                  <a:spcPct val="10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66" name="Google Shape;466;p14"/>
          <p:cNvGrpSpPr/>
          <p:nvPr/>
        </p:nvGrpSpPr>
        <p:grpSpPr>
          <a:xfrm>
            <a:off x="13917649" y="7681884"/>
            <a:ext cx="658538" cy="1431542"/>
            <a:chOff x="0" y="-96441"/>
            <a:chExt cx="878051" cy="1908723"/>
          </a:xfrm>
        </p:grpSpPr>
        <p:grpSp>
          <p:nvGrpSpPr>
            <p:cNvPr id="467" name="Google Shape;467;p14"/>
            <p:cNvGrpSpPr/>
            <p:nvPr/>
          </p:nvGrpSpPr>
          <p:grpSpPr>
            <a:xfrm rot="10800000">
              <a:off x="0" y="1181232"/>
              <a:ext cx="878051" cy="631050"/>
              <a:chOff x="0" y="0"/>
              <a:chExt cx="812800" cy="584154"/>
            </a:xfrm>
          </p:grpSpPr>
          <p:sp>
            <p:nvSpPr>
              <p:cNvPr id="468" name="Google Shape;468;p14"/>
              <p:cNvSpPr/>
              <p:nvPr/>
            </p:nvSpPr>
            <p:spPr>
              <a:xfrm>
                <a:off x="0" y="0"/>
                <a:ext cx="812800" cy="584154"/>
              </a:xfrm>
              <a:custGeom>
                <a:rect b="b" l="l" r="r" t="t"/>
                <a:pathLst>
                  <a:path extrusionOk="0" h="584154" w="812800">
                    <a:moveTo>
                      <a:pt x="812800" y="292077"/>
                    </a:moveTo>
                    <a:lnTo>
                      <a:pt x="406400" y="0"/>
                    </a:lnTo>
                    <a:lnTo>
                      <a:pt x="406400" y="203200"/>
                    </a:lnTo>
                    <a:lnTo>
                      <a:pt x="0" y="203200"/>
                    </a:lnTo>
                    <a:lnTo>
                      <a:pt x="0" y="380954"/>
                    </a:lnTo>
                    <a:lnTo>
                      <a:pt x="406400" y="380954"/>
                    </a:lnTo>
                    <a:lnTo>
                      <a:pt x="406400" y="584154"/>
                    </a:lnTo>
                    <a:lnTo>
                      <a:pt x="812800" y="292077"/>
                    </a:lnTo>
                    <a:close/>
                  </a:path>
                </a:pathLst>
              </a:custGeom>
              <a:solidFill>
                <a:srgbClr val="006633"/>
              </a:solidFill>
              <a:ln>
                <a:noFill/>
              </a:ln>
            </p:spPr>
          </p:sp>
          <p:sp>
            <p:nvSpPr>
              <p:cNvPr id="469" name="Google Shape;469;p14"/>
              <p:cNvSpPr txBox="1"/>
              <p:nvPr/>
            </p:nvSpPr>
            <p:spPr>
              <a:xfrm>
                <a:off x="0" y="184150"/>
                <a:ext cx="711200" cy="196804"/>
              </a:xfrm>
              <a:prstGeom prst="rect">
                <a:avLst/>
              </a:prstGeom>
              <a:noFill/>
              <a:ln>
                <a:noFill/>
              </a:ln>
            </p:spPr>
            <p:txBody>
              <a:bodyPr anchorCtr="0" anchor="ctr" bIns="50800" lIns="50800" spcFirstLastPara="1" rIns="50800" wrap="square" tIns="50800">
                <a:noAutofit/>
              </a:bodyPr>
              <a:lstStyle/>
              <a:p>
                <a:pPr indent="0" lvl="0" marL="0" marR="0" rtl="0" algn="ctr">
                  <a:lnSpc>
                    <a:spcPct val="10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nvGrpSpPr>
            <p:cNvPr id="470" name="Google Shape;470;p14"/>
            <p:cNvGrpSpPr/>
            <p:nvPr/>
          </p:nvGrpSpPr>
          <p:grpSpPr>
            <a:xfrm>
              <a:off x="548782" y="-96441"/>
              <a:ext cx="329269" cy="1595304"/>
              <a:chOff x="0" y="-19050"/>
              <a:chExt cx="65041" cy="315122"/>
            </a:xfrm>
          </p:grpSpPr>
          <p:sp>
            <p:nvSpPr>
              <p:cNvPr id="471" name="Google Shape;471;p14"/>
              <p:cNvSpPr/>
              <p:nvPr/>
            </p:nvSpPr>
            <p:spPr>
              <a:xfrm>
                <a:off x="0" y="0"/>
                <a:ext cx="65041" cy="296072"/>
              </a:xfrm>
              <a:custGeom>
                <a:rect b="b" l="l" r="r" t="t"/>
                <a:pathLst>
                  <a:path extrusionOk="0" h="296072" w="65041">
                    <a:moveTo>
                      <a:pt x="0" y="0"/>
                    </a:moveTo>
                    <a:lnTo>
                      <a:pt x="65041" y="0"/>
                    </a:lnTo>
                    <a:lnTo>
                      <a:pt x="65041" y="296072"/>
                    </a:lnTo>
                    <a:lnTo>
                      <a:pt x="0" y="296072"/>
                    </a:lnTo>
                    <a:close/>
                  </a:path>
                </a:pathLst>
              </a:custGeom>
              <a:solidFill>
                <a:srgbClr val="006633"/>
              </a:solidFill>
              <a:ln>
                <a:noFill/>
              </a:ln>
            </p:spPr>
          </p:sp>
          <p:sp>
            <p:nvSpPr>
              <p:cNvPr id="472" name="Google Shape;472;p14"/>
              <p:cNvSpPr txBox="1"/>
              <p:nvPr/>
            </p:nvSpPr>
            <p:spPr>
              <a:xfrm>
                <a:off x="0" y="-19050"/>
                <a:ext cx="65041" cy="315122"/>
              </a:xfrm>
              <a:prstGeom prst="rect">
                <a:avLst/>
              </a:prstGeom>
              <a:noFill/>
              <a:ln>
                <a:noFill/>
              </a:ln>
            </p:spPr>
            <p:txBody>
              <a:bodyPr anchorCtr="0" anchor="ctr" bIns="50800" lIns="50800" spcFirstLastPara="1" rIns="50800" wrap="square" tIns="50800">
                <a:noAutofit/>
              </a:bodyPr>
              <a:lstStyle/>
              <a:p>
                <a:pPr indent="0" lvl="0" marL="0" marR="0" rtl="0" algn="ctr">
                  <a:lnSpc>
                    <a:spcPct val="108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grpSp>
      <p:sp>
        <p:nvSpPr>
          <p:cNvPr id="473" name="Google Shape;473;p14"/>
          <p:cNvSpPr txBox="1"/>
          <p:nvPr/>
        </p:nvSpPr>
        <p:spPr>
          <a:xfrm>
            <a:off x="6569510" y="752457"/>
            <a:ext cx="2863564" cy="1350264"/>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None/>
            </a:pPr>
            <a:r>
              <a:rPr b="1" i="0" lang="en-US" sz="1950" u="none" cap="none" strike="noStrike">
                <a:solidFill>
                  <a:srgbClr val="DEEEE1"/>
                </a:solidFill>
                <a:latin typeface="Arial"/>
                <a:ea typeface="Arial"/>
                <a:cs typeface="Arial"/>
                <a:sym typeface="Arial"/>
              </a:rPr>
              <a:t>Studying Existing Guidelines:</a:t>
            </a:r>
            <a:endParaRPr/>
          </a:p>
          <a:p>
            <a:pPr indent="-95250" lvl="2" marL="271462" marR="0" rtl="0" algn="l">
              <a:lnSpc>
                <a:spcPct val="108000"/>
              </a:lnSpc>
              <a:spcBef>
                <a:spcPts val="0"/>
              </a:spcBef>
              <a:spcAft>
                <a:spcPts val="0"/>
              </a:spcAft>
              <a:buClr>
                <a:srgbClr val="DEEEE1"/>
              </a:buClr>
              <a:buSzPts val="1500"/>
              <a:buFont typeface="Arial"/>
              <a:buChar char="⚬"/>
            </a:pPr>
            <a:r>
              <a:rPr b="0" i="0" lang="en-US" sz="1500" u="none" cap="none" strike="noStrike">
                <a:solidFill>
                  <a:srgbClr val="DEEEE1"/>
                </a:solidFill>
                <a:latin typeface="Arial"/>
                <a:ea typeface="Arial"/>
                <a:cs typeface="Arial"/>
                <a:sym typeface="Arial"/>
              </a:rPr>
              <a:t>Review current guidelines and practices related to local institutions and CBOs/SHGs.</a:t>
            </a:r>
            <a:endParaRPr/>
          </a:p>
        </p:txBody>
      </p:sp>
      <p:sp>
        <p:nvSpPr>
          <p:cNvPr id="474" name="Google Shape;474;p14"/>
          <p:cNvSpPr txBox="1"/>
          <p:nvPr/>
        </p:nvSpPr>
        <p:spPr>
          <a:xfrm>
            <a:off x="10300297" y="752457"/>
            <a:ext cx="2863564" cy="1350264"/>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None/>
            </a:pPr>
            <a:r>
              <a:rPr b="1" i="0" lang="en-US" sz="1950" u="none" cap="none" strike="noStrike">
                <a:solidFill>
                  <a:srgbClr val="DEEEE1"/>
                </a:solidFill>
                <a:latin typeface="Arial"/>
                <a:ea typeface="Arial"/>
                <a:cs typeface="Arial"/>
                <a:sym typeface="Arial"/>
              </a:rPr>
              <a:t>Initial Consultation Meeting:</a:t>
            </a:r>
            <a:endParaRPr/>
          </a:p>
          <a:p>
            <a:pPr indent="-95250" lvl="2" marL="271462" marR="0" rtl="0" algn="l">
              <a:lnSpc>
                <a:spcPct val="108000"/>
              </a:lnSpc>
              <a:spcBef>
                <a:spcPts val="0"/>
              </a:spcBef>
              <a:spcAft>
                <a:spcPts val="0"/>
              </a:spcAft>
              <a:buClr>
                <a:srgbClr val="DEEEE1"/>
              </a:buClr>
              <a:buSzPts val="1500"/>
              <a:buFont typeface="Arial"/>
              <a:buChar char="⚬"/>
            </a:pPr>
            <a:r>
              <a:rPr b="0" i="0" lang="en-US" sz="1500" u="none" cap="none" strike="noStrike">
                <a:solidFill>
                  <a:srgbClr val="DEEEE1"/>
                </a:solidFill>
                <a:latin typeface="Arial"/>
                <a:ea typeface="Arial"/>
                <a:cs typeface="Arial"/>
                <a:sym typeface="Arial"/>
              </a:rPr>
              <a:t>Engage with officers and stakeholders to understand dynamics and identify collaboration areas.</a:t>
            </a:r>
            <a:endParaRPr/>
          </a:p>
        </p:txBody>
      </p:sp>
      <p:sp>
        <p:nvSpPr>
          <p:cNvPr id="475" name="Google Shape;475;p14"/>
          <p:cNvSpPr txBox="1"/>
          <p:nvPr/>
        </p:nvSpPr>
        <p:spPr>
          <a:xfrm>
            <a:off x="14031084" y="752457"/>
            <a:ext cx="2863564" cy="1350264"/>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None/>
            </a:pPr>
            <a:r>
              <a:rPr b="1" i="0" lang="en-US" sz="1950" u="none" cap="none" strike="noStrike">
                <a:solidFill>
                  <a:srgbClr val="DEEEE1"/>
                </a:solidFill>
                <a:latin typeface="Arial"/>
                <a:ea typeface="Arial"/>
                <a:cs typeface="Arial"/>
                <a:sym typeface="Arial"/>
              </a:rPr>
              <a:t>Field Visits to Local Institutions:</a:t>
            </a:r>
            <a:endParaRPr/>
          </a:p>
          <a:p>
            <a:pPr indent="-95250" lvl="2" marL="271462" marR="0" rtl="0" algn="l">
              <a:lnSpc>
                <a:spcPct val="108000"/>
              </a:lnSpc>
              <a:spcBef>
                <a:spcPts val="0"/>
              </a:spcBef>
              <a:spcAft>
                <a:spcPts val="0"/>
              </a:spcAft>
              <a:buClr>
                <a:srgbClr val="DEEEE1"/>
              </a:buClr>
              <a:buSzPts val="1500"/>
              <a:buFont typeface="Arial"/>
              <a:buChar char="⚬"/>
            </a:pPr>
            <a:r>
              <a:rPr b="0" i="0" lang="en-US" sz="1500" u="none" cap="none" strike="noStrike">
                <a:solidFill>
                  <a:srgbClr val="DEEEE1"/>
                </a:solidFill>
                <a:latin typeface="Arial"/>
                <a:ea typeface="Arial"/>
                <a:cs typeface="Arial"/>
                <a:sym typeface="Arial"/>
              </a:rPr>
              <a:t>Conduct visits for firsthand insights into practices, challenges, and opportunities.</a:t>
            </a:r>
            <a:endParaRPr/>
          </a:p>
        </p:txBody>
      </p:sp>
      <p:sp>
        <p:nvSpPr>
          <p:cNvPr id="476" name="Google Shape;476;p14"/>
          <p:cNvSpPr txBox="1"/>
          <p:nvPr/>
        </p:nvSpPr>
        <p:spPr>
          <a:xfrm>
            <a:off x="6569510" y="3269979"/>
            <a:ext cx="2863564" cy="1616964"/>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None/>
            </a:pPr>
            <a:r>
              <a:rPr b="1" i="0" lang="en-US" sz="1950" u="none" cap="none" strike="noStrike">
                <a:solidFill>
                  <a:srgbClr val="DEEEE1"/>
                </a:solidFill>
                <a:latin typeface="Arial"/>
                <a:ea typeface="Arial"/>
                <a:cs typeface="Arial"/>
                <a:sym typeface="Arial"/>
              </a:rPr>
              <a:t>Draft Action Plan for Institutional Strengthening:</a:t>
            </a:r>
            <a:endParaRPr/>
          </a:p>
          <a:p>
            <a:pPr indent="-95250" lvl="2" marL="271462" marR="0" rtl="0" algn="l">
              <a:lnSpc>
                <a:spcPct val="108000"/>
              </a:lnSpc>
              <a:spcBef>
                <a:spcPts val="0"/>
              </a:spcBef>
              <a:spcAft>
                <a:spcPts val="0"/>
              </a:spcAft>
              <a:buClr>
                <a:srgbClr val="DEEEE1"/>
              </a:buClr>
              <a:buSzPts val="1500"/>
              <a:buFont typeface="Arial"/>
              <a:buChar char="⚬"/>
            </a:pPr>
            <a:r>
              <a:rPr b="0" i="0" lang="en-US" sz="1500" u="none" cap="none" strike="noStrike">
                <a:solidFill>
                  <a:srgbClr val="DEEEE1"/>
                </a:solidFill>
                <a:latin typeface="Arial"/>
                <a:ea typeface="Arial"/>
                <a:cs typeface="Arial"/>
                <a:sym typeface="Arial"/>
              </a:rPr>
              <a:t>Develop a detailed action plan based on best practices and stakeholder inputs.</a:t>
            </a:r>
            <a:endParaRPr/>
          </a:p>
        </p:txBody>
      </p:sp>
      <p:sp>
        <p:nvSpPr>
          <p:cNvPr id="477" name="Google Shape;477;p14"/>
          <p:cNvSpPr txBox="1"/>
          <p:nvPr/>
        </p:nvSpPr>
        <p:spPr>
          <a:xfrm>
            <a:off x="10300297" y="3269979"/>
            <a:ext cx="2863564" cy="1350264"/>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None/>
            </a:pPr>
            <a:r>
              <a:rPr b="1" i="0" lang="en-US" sz="1950" u="none" cap="none" strike="noStrike">
                <a:solidFill>
                  <a:srgbClr val="DEEEE1"/>
                </a:solidFill>
                <a:latin typeface="Arial"/>
                <a:ea typeface="Arial"/>
                <a:cs typeface="Arial"/>
                <a:sym typeface="Arial"/>
              </a:rPr>
              <a:t>Writeshop with Key Stakeholders:</a:t>
            </a:r>
            <a:endParaRPr/>
          </a:p>
          <a:p>
            <a:pPr indent="-95250" lvl="2" marL="271462" marR="0" rtl="0" algn="l">
              <a:lnSpc>
                <a:spcPct val="108000"/>
              </a:lnSpc>
              <a:spcBef>
                <a:spcPts val="0"/>
              </a:spcBef>
              <a:spcAft>
                <a:spcPts val="0"/>
              </a:spcAft>
              <a:buClr>
                <a:srgbClr val="DEEEE1"/>
              </a:buClr>
              <a:buSzPts val="1500"/>
              <a:buFont typeface="Arial"/>
              <a:buChar char="⚬"/>
            </a:pPr>
            <a:r>
              <a:rPr b="0" i="0" lang="en-US" sz="1500" u="none" cap="none" strike="noStrike">
                <a:solidFill>
                  <a:srgbClr val="DEEEE1"/>
                </a:solidFill>
                <a:latin typeface="Arial"/>
                <a:ea typeface="Arial"/>
                <a:cs typeface="Arial"/>
                <a:sym typeface="Arial"/>
              </a:rPr>
              <a:t>Organize sessions to create a convergence model and strategies for SDG achievement.</a:t>
            </a:r>
            <a:endParaRPr/>
          </a:p>
        </p:txBody>
      </p:sp>
      <p:sp>
        <p:nvSpPr>
          <p:cNvPr id="478" name="Google Shape;478;p14"/>
          <p:cNvSpPr txBox="1"/>
          <p:nvPr/>
        </p:nvSpPr>
        <p:spPr>
          <a:xfrm>
            <a:off x="14031084" y="3269979"/>
            <a:ext cx="2863564" cy="1416939"/>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None/>
            </a:pPr>
            <a:r>
              <a:rPr b="1" i="0" lang="en-US" sz="1950" u="none" cap="none" strike="noStrike">
                <a:solidFill>
                  <a:srgbClr val="DEEEE1"/>
                </a:solidFill>
                <a:latin typeface="Arial"/>
                <a:ea typeface="Arial"/>
                <a:cs typeface="Arial"/>
                <a:sym typeface="Arial"/>
              </a:rPr>
              <a:t>Pilot Implementation in Selected Institutions:</a:t>
            </a:r>
            <a:endParaRPr/>
          </a:p>
          <a:p>
            <a:pPr indent="-95250" lvl="2" marL="271462" marR="0" rtl="0" algn="l">
              <a:lnSpc>
                <a:spcPct val="108000"/>
              </a:lnSpc>
              <a:spcBef>
                <a:spcPts val="0"/>
              </a:spcBef>
              <a:spcAft>
                <a:spcPts val="0"/>
              </a:spcAft>
              <a:buClr>
                <a:srgbClr val="DEEEE1"/>
              </a:buClr>
              <a:buSzPts val="1500"/>
              <a:buFont typeface="Arial"/>
              <a:buChar char="⚬"/>
            </a:pPr>
            <a:r>
              <a:rPr b="0" i="0" lang="en-US" sz="1500" u="none" cap="none" strike="noStrike">
                <a:solidFill>
                  <a:srgbClr val="DEEEE1"/>
                </a:solidFill>
                <a:latin typeface="Arial"/>
                <a:ea typeface="Arial"/>
                <a:cs typeface="Arial"/>
                <a:sym typeface="Arial"/>
              </a:rPr>
              <a:t>Test strategies in selected villages and adjust based on real-world feedback.</a:t>
            </a:r>
            <a:endParaRPr/>
          </a:p>
        </p:txBody>
      </p:sp>
      <p:sp>
        <p:nvSpPr>
          <p:cNvPr id="479" name="Google Shape;479;p14"/>
          <p:cNvSpPr txBox="1"/>
          <p:nvPr/>
        </p:nvSpPr>
        <p:spPr>
          <a:xfrm>
            <a:off x="6569510" y="5787503"/>
            <a:ext cx="2863564" cy="1416939"/>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None/>
            </a:pPr>
            <a:r>
              <a:rPr b="1" i="0" lang="en-US" sz="1950" u="none" cap="none" strike="noStrike">
                <a:solidFill>
                  <a:srgbClr val="DEEEE1"/>
                </a:solidFill>
                <a:latin typeface="Arial"/>
                <a:ea typeface="Arial"/>
                <a:cs typeface="Arial"/>
                <a:sym typeface="Arial"/>
              </a:rPr>
              <a:t>Preparation of Initial Report and Finalization:</a:t>
            </a:r>
            <a:endParaRPr/>
          </a:p>
          <a:p>
            <a:pPr indent="-95250" lvl="2" marL="271462" marR="0" rtl="0" algn="l">
              <a:lnSpc>
                <a:spcPct val="108000"/>
              </a:lnSpc>
              <a:spcBef>
                <a:spcPts val="0"/>
              </a:spcBef>
              <a:spcAft>
                <a:spcPts val="0"/>
              </a:spcAft>
              <a:buClr>
                <a:srgbClr val="DEEEE1"/>
              </a:buClr>
              <a:buSzPts val="1500"/>
              <a:buFont typeface="Arial"/>
              <a:buChar char="⚬"/>
            </a:pPr>
            <a:r>
              <a:rPr b="0" i="0" lang="en-US" sz="1500" u="none" cap="none" strike="noStrike">
                <a:solidFill>
                  <a:srgbClr val="DEEEE1"/>
                </a:solidFill>
                <a:latin typeface="Arial"/>
                <a:ea typeface="Arial"/>
                <a:cs typeface="Arial"/>
                <a:sym typeface="Arial"/>
              </a:rPr>
              <a:t>Document findings, refine strategies, and plan for scaling up.</a:t>
            </a:r>
            <a:endParaRPr/>
          </a:p>
        </p:txBody>
      </p:sp>
      <p:sp>
        <p:nvSpPr>
          <p:cNvPr id="480" name="Google Shape;480;p14"/>
          <p:cNvSpPr txBox="1"/>
          <p:nvPr/>
        </p:nvSpPr>
        <p:spPr>
          <a:xfrm>
            <a:off x="10300297" y="5787502"/>
            <a:ext cx="2863564" cy="1616964"/>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None/>
            </a:pPr>
            <a:r>
              <a:rPr b="1" i="0" lang="en-US" sz="1950" u="none" cap="none" strike="noStrike">
                <a:solidFill>
                  <a:srgbClr val="DEEEE1"/>
                </a:solidFill>
                <a:latin typeface="Arial"/>
                <a:ea typeface="Arial"/>
                <a:cs typeface="Arial"/>
                <a:sym typeface="Arial"/>
              </a:rPr>
              <a:t>Workshops for Implementation and Skill Enhancement:</a:t>
            </a:r>
            <a:endParaRPr/>
          </a:p>
          <a:p>
            <a:pPr indent="-95250" lvl="2" marL="271462" marR="0" rtl="0" algn="l">
              <a:lnSpc>
                <a:spcPct val="108000"/>
              </a:lnSpc>
              <a:spcBef>
                <a:spcPts val="0"/>
              </a:spcBef>
              <a:spcAft>
                <a:spcPts val="0"/>
              </a:spcAft>
              <a:buClr>
                <a:srgbClr val="DEEEE1"/>
              </a:buClr>
              <a:buSzPts val="1500"/>
              <a:buFont typeface="Arial"/>
              <a:buChar char="⚬"/>
            </a:pPr>
            <a:r>
              <a:rPr b="0" i="0" lang="en-US" sz="1500" u="none" cap="none" strike="noStrike">
                <a:solidFill>
                  <a:srgbClr val="DEEEE1"/>
                </a:solidFill>
                <a:latin typeface="Arial"/>
                <a:ea typeface="Arial"/>
                <a:cs typeface="Arial"/>
                <a:sym typeface="Arial"/>
              </a:rPr>
              <a:t>Guide and train representatives for effective collaboration and management.</a:t>
            </a:r>
            <a:endParaRPr/>
          </a:p>
        </p:txBody>
      </p:sp>
      <p:sp>
        <p:nvSpPr>
          <p:cNvPr id="481" name="Google Shape;481;p14"/>
          <p:cNvSpPr txBox="1"/>
          <p:nvPr/>
        </p:nvSpPr>
        <p:spPr>
          <a:xfrm>
            <a:off x="14031084" y="5787503"/>
            <a:ext cx="2863564" cy="1416939"/>
          </a:xfrm>
          <a:prstGeom prst="rect">
            <a:avLst/>
          </a:prstGeom>
          <a:noFill/>
          <a:ln>
            <a:noFill/>
          </a:ln>
        </p:spPr>
        <p:txBody>
          <a:bodyPr anchorCtr="0" anchor="t" bIns="0" lIns="0" spcFirstLastPara="1" rIns="0" wrap="square" tIns="0">
            <a:spAutoFit/>
          </a:bodyPr>
          <a:lstStyle/>
          <a:p>
            <a:pPr indent="0" lvl="0" marL="0" marR="0" rtl="0" algn="l">
              <a:lnSpc>
                <a:spcPct val="108000"/>
              </a:lnSpc>
              <a:spcBef>
                <a:spcPts val="0"/>
              </a:spcBef>
              <a:spcAft>
                <a:spcPts val="0"/>
              </a:spcAft>
              <a:buNone/>
            </a:pPr>
            <a:r>
              <a:rPr b="1" i="0" lang="en-US" sz="1950" u="none" cap="none" strike="noStrike">
                <a:solidFill>
                  <a:srgbClr val="DEEEE1"/>
                </a:solidFill>
                <a:latin typeface="Arial"/>
                <a:ea typeface="Arial"/>
                <a:cs typeface="Arial"/>
                <a:sym typeface="Arial"/>
              </a:rPr>
              <a:t>Ongoing Support and Handholding:</a:t>
            </a:r>
            <a:endParaRPr/>
          </a:p>
          <a:p>
            <a:pPr indent="0" lvl="0" marL="0" marR="0" rtl="0" algn="l">
              <a:lnSpc>
                <a:spcPct val="108000"/>
              </a:lnSpc>
              <a:spcBef>
                <a:spcPts val="0"/>
              </a:spcBef>
              <a:spcAft>
                <a:spcPts val="0"/>
              </a:spcAft>
              <a:buNone/>
            </a:pPr>
            <a:r>
              <a:t/>
            </a:r>
            <a:endParaRPr b="1" i="0" sz="1950" u="none" cap="none" strike="noStrike">
              <a:solidFill>
                <a:srgbClr val="DEEEE1"/>
              </a:solidFill>
              <a:latin typeface="Arial"/>
              <a:ea typeface="Arial"/>
              <a:cs typeface="Arial"/>
              <a:sym typeface="Arial"/>
            </a:endParaRPr>
          </a:p>
          <a:p>
            <a:pPr indent="-95250" lvl="2" marL="271462" marR="0" rtl="0" algn="l">
              <a:lnSpc>
                <a:spcPct val="108000"/>
              </a:lnSpc>
              <a:spcBef>
                <a:spcPts val="0"/>
              </a:spcBef>
              <a:spcAft>
                <a:spcPts val="0"/>
              </a:spcAft>
              <a:buClr>
                <a:srgbClr val="DEEEE1"/>
              </a:buClr>
              <a:buSzPts val="1500"/>
              <a:buFont typeface="Arial"/>
              <a:buChar char="⚬"/>
            </a:pPr>
            <a:r>
              <a:rPr b="0" i="0" lang="en-US" sz="1500" u="none" cap="none" strike="noStrike">
                <a:solidFill>
                  <a:srgbClr val="DEEEE1"/>
                </a:solidFill>
                <a:latin typeface="Arial"/>
                <a:ea typeface="Arial"/>
                <a:cs typeface="Arial"/>
                <a:sym typeface="Arial"/>
              </a:rPr>
              <a:t>Provide continuous support, troubleshooting, and additional training.</a:t>
            </a:r>
            <a:endParaRPr/>
          </a:p>
        </p:txBody>
      </p:sp>
      <p:sp>
        <p:nvSpPr>
          <p:cNvPr id="482" name="Google Shape;482;p14"/>
          <p:cNvSpPr txBox="1"/>
          <p:nvPr/>
        </p:nvSpPr>
        <p:spPr>
          <a:xfrm>
            <a:off x="265580" y="4677918"/>
            <a:ext cx="5803675" cy="978789"/>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3600" u="none" cap="none" strike="noStrike">
                <a:solidFill>
                  <a:srgbClr val="FFFFFF"/>
                </a:solidFill>
                <a:latin typeface="Arial"/>
                <a:ea typeface="Arial"/>
                <a:cs typeface="Arial"/>
                <a:sym typeface="Arial"/>
              </a:rPr>
              <a:t>Steps in implementing GIST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EEEE1"/>
        </a:solidFill>
      </p:bgPr>
    </p:bg>
    <p:spTree>
      <p:nvGrpSpPr>
        <p:cNvPr id="486" name="Shape 486"/>
        <p:cNvGrpSpPr/>
        <p:nvPr/>
      </p:nvGrpSpPr>
      <p:grpSpPr>
        <a:xfrm>
          <a:off x="0" y="0"/>
          <a:ext cx="0" cy="0"/>
          <a:chOff x="0" y="0"/>
          <a:chExt cx="0" cy="0"/>
        </a:xfrm>
      </p:grpSpPr>
      <p:sp>
        <p:nvSpPr>
          <p:cNvPr id="487" name="Google Shape;487;p15"/>
          <p:cNvSpPr/>
          <p:nvPr/>
        </p:nvSpPr>
        <p:spPr>
          <a:xfrm>
            <a:off x="9677062" y="865791"/>
            <a:ext cx="7582238" cy="8555417"/>
          </a:xfrm>
          <a:custGeom>
            <a:rect b="b" l="l" r="r" t="t"/>
            <a:pathLst>
              <a:path extrusionOk="0" h="8555417" w="7582238">
                <a:moveTo>
                  <a:pt x="0" y="0"/>
                </a:moveTo>
                <a:lnTo>
                  <a:pt x="7582238" y="0"/>
                </a:lnTo>
                <a:lnTo>
                  <a:pt x="7582238" y="8555418"/>
                </a:lnTo>
                <a:lnTo>
                  <a:pt x="0" y="8555418"/>
                </a:lnTo>
                <a:lnTo>
                  <a:pt x="0" y="0"/>
                </a:lnTo>
                <a:close/>
              </a:path>
            </a:pathLst>
          </a:custGeom>
          <a:blipFill rotWithShape="1">
            <a:blip r:embed="rId3">
              <a:alphaModFix/>
            </a:blip>
            <a:stretch>
              <a:fillRect b="0" l="0" r="0" t="0"/>
            </a:stretch>
          </a:blipFill>
          <a:ln>
            <a:noFill/>
          </a:ln>
        </p:spPr>
      </p:sp>
      <p:sp>
        <p:nvSpPr>
          <p:cNvPr id="488" name="Google Shape;488;p15"/>
          <p:cNvSpPr txBox="1"/>
          <p:nvPr/>
        </p:nvSpPr>
        <p:spPr>
          <a:xfrm>
            <a:off x="1373073" y="4274503"/>
            <a:ext cx="6927751" cy="1566544"/>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9200" u="none" cap="none" strike="noStrike">
                <a:solidFill>
                  <a:srgbClr val="405449"/>
                </a:solidFill>
                <a:latin typeface="Arial"/>
                <a:ea typeface="Arial"/>
                <a:cs typeface="Arial"/>
                <a:sym typeface="Arial"/>
              </a:rPr>
              <a:t>THANK YOU</a:t>
            </a:r>
            <a:endParaRPr/>
          </a:p>
        </p:txBody>
      </p:sp>
      <p:sp>
        <p:nvSpPr>
          <p:cNvPr id="489" name="Google Shape;489;p15"/>
          <p:cNvSpPr/>
          <p:nvPr/>
        </p:nvSpPr>
        <p:spPr>
          <a:xfrm>
            <a:off x="1822776" y="672526"/>
            <a:ext cx="6028346" cy="1519646"/>
          </a:xfrm>
          <a:custGeom>
            <a:rect b="b" l="l" r="r" t="t"/>
            <a:pathLst>
              <a:path extrusionOk="0" h="1519646" w="6028346">
                <a:moveTo>
                  <a:pt x="0" y="0"/>
                </a:moveTo>
                <a:lnTo>
                  <a:pt x="6028346" y="0"/>
                </a:lnTo>
                <a:lnTo>
                  <a:pt x="6028346" y="1519646"/>
                </a:lnTo>
                <a:lnTo>
                  <a:pt x="0" y="1519646"/>
                </a:lnTo>
                <a:lnTo>
                  <a:pt x="0" y="0"/>
                </a:lnTo>
                <a:close/>
              </a:path>
            </a:pathLst>
          </a:custGeom>
          <a:blipFill rotWithShape="1">
            <a:blip r:embed="rId4">
              <a:alphaModFix/>
            </a:blip>
            <a:stretch>
              <a:fillRect b="0" l="0" r="0" t="0"/>
            </a:stretch>
          </a:blipFill>
          <a:ln>
            <a:noFill/>
          </a:ln>
        </p:spPr>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EEEE1"/>
        </a:solidFill>
      </p:bgPr>
    </p:bg>
    <p:spTree>
      <p:nvGrpSpPr>
        <p:cNvPr id="92" name="Shape 92"/>
        <p:cNvGrpSpPr/>
        <p:nvPr/>
      </p:nvGrpSpPr>
      <p:grpSpPr>
        <a:xfrm>
          <a:off x="0" y="0"/>
          <a:ext cx="0" cy="0"/>
          <a:chOff x="0" y="0"/>
          <a:chExt cx="0" cy="0"/>
        </a:xfrm>
      </p:grpSpPr>
      <p:sp>
        <p:nvSpPr>
          <p:cNvPr id="93" name="Google Shape;93;p2"/>
          <p:cNvSpPr/>
          <p:nvPr/>
        </p:nvSpPr>
        <p:spPr>
          <a:xfrm>
            <a:off x="629873" y="445375"/>
            <a:ext cx="6028346" cy="1519646"/>
          </a:xfrm>
          <a:custGeom>
            <a:rect b="b" l="l" r="r" t="t"/>
            <a:pathLst>
              <a:path extrusionOk="0" h="1519646" w="6028346">
                <a:moveTo>
                  <a:pt x="0" y="0"/>
                </a:moveTo>
                <a:lnTo>
                  <a:pt x="6028346" y="0"/>
                </a:lnTo>
                <a:lnTo>
                  <a:pt x="6028346" y="1519646"/>
                </a:lnTo>
                <a:lnTo>
                  <a:pt x="0" y="1519646"/>
                </a:lnTo>
                <a:lnTo>
                  <a:pt x="0" y="0"/>
                </a:lnTo>
                <a:close/>
              </a:path>
            </a:pathLst>
          </a:custGeom>
          <a:blipFill rotWithShape="1">
            <a:blip r:embed="rId3">
              <a:alphaModFix/>
            </a:blip>
            <a:stretch>
              <a:fillRect b="0" l="0" r="0" t="0"/>
            </a:stretch>
          </a:blipFill>
          <a:ln>
            <a:noFill/>
          </a:ln>
        </p:spPr>
      </p:sp>
      <p:sp>
        <p:nvSpPr>
          <p:cNvPr id="94" name="Google Shape;94;p2"/>
          <p:cNvSpPr/>
          <p:nvPr/>
        </p:nvSpPr>
        <p:spPr>
          <a:xfrm>
            <a:off x="13270252" y="1965021"/>
            <a:ext cx="3594136" cy="3683237"/>
          </a:xfrm>
          <a:custGeom>
            <a:rect b="b" l="l" r="r" t="t"/>
            <a:pathLst>
              <a:path extrusionOk="0" h="3683237" w="3594136">
                <a:moveTo>
                  <a:pt x="0" y="0"/>
                </a:moveTo>
                <a:lnTo>
                  <a:pt x="3594136" y="0"/>
                </a:lnTo>
                <a:lnTo>
                  <a:pt x="3594136" y="3683237"/>
                </a:lnTo>
                <a:lnTo>
                  <a:pt x="0" y="3683237"/>
                </a:lnTo>
                <a:lnTo>
                  <a:pt x="0" y="0"/>
                </a:lnTo>
                <a:close/>
              </a:path>
            </a:pathLst>
          </a:custGeom>
          <a:blipFill rotWithShape="1">
            <a:blip r:embed="rId4">
              <a:alphaModFix/>
            </a:blip>
            <a:stretch>
              <a:fillRect b="0" l="-9731" r="-4155" t="0"/>
            </a:stretch>
          </a:blipFill>
          <a:ln>
            <a:noFill/>
          </a:ln>
        </p:spPr>
      </p:sp>
      <p:sp>
        <p:nvSpPr>
          <p:cNvPr id="95" name="Google Shape;95;p2"/>
          <p:cNvSpPr/>
          <p:nvPr/>
        </p:nvSpPr>
        <p:spPr>
          <a:xfrm>
            <a:off x="13270252" y="6372158"/>
            <a:ext cx="3594136" cy="3705236"/>
          </a:xfrm>
          <a:custGeom>
            <a:rect b="b" l="l" r="r" t="t"/>
            <a:pathLst>
              <a:path extrusionOk="0" h="3705236" w="3594136">
                <a:moveTo>
                  <a:pt x="0" y="0"/>
                </a:moveTo>
                <a:lnTo>
                  <a:pt x="3594136" y="0"/>
                </a:lnTo>
                <a:lnTo>
                  <a:pt x="3594136" y="3705236"/>
                </a:lnTo>
                <a:lnTo>
                  <a:pt x="0" y="3705236"/>
                </a:lnTo>
                <a:lnTo>
                  <a:pt x="0" y="0"/>
                </a:lnTo>
                <a:close/>
              </a:path>
            </a:pathLst>
          </a:custGeom>
          <a:blipFill rotWithShape="1">
            <a:blip r:embed="rId5">
              <a:alphaModFix/>
            </a:blip>
            <a:stretch>
              <a:fillRect b="-1085" l="-7586" r="-12071" t="0"/>
            </a:stretch>
          </a:blipFill>
          <a:ln>
            <a:noFill/>
          </a:ln>
        </p:spPr>
      </p:sp>
      <p:sp>
        <p:nvSpPr>
          <p:cNvPr id="96" name="Google Shape;96;p2"/>
          <p:cNvSpPr txBox="1"/>
          <p:nvPr/>
        </p:nvSpPr>
        <p:spPr>
          <a:xfrm>
            <a:off x="12055220" y="714026"/>
            <a:ext cx="5472014" cy="887095"/>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US" sz="5199" u="none" cap="none" strike="noStrike">
                <a:solidFill>
                  <a:srgbClr val="006633"/>
                </a:solidFill>
                <a:latin typeface="Arial"/>
                <a:ea typeface="Arial"/>
                <a:cs typeface="Arial"/>
                <a:sym typeface="Arial"/>
              </a:rPr>
              <a:t>Mentors for GIST</a:t>
            </a:r>
            <a:endParaRPr/>
          </a:p>
        </p:txBody>
      </p:sp>
      <p:sp>
        <p:nvSpPr>
          <p:cNvPr id="97" name="Google Shape;97;p2"/>
          <p:cNvSpPr txBox="1"/>
          <p:nvPr/>
        </p:nvSpPr>
        <p:spPr>
          <a:xfrm>
            <a:off x="1517590" y="2394658"/>
            <a:ext cx="4252912" cy="887095"/>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US" sz="5199" u="none" cap="none" strike="noStrike">
                <a:solidFill>
                  <a:srgbClr val="405449"/>
                </a:solidFill>
                <a:latin typeface="Arial"/>
                <a:ea typeface="Arial"/>
                <a:cs typeface="Arial"/>
                <a:sym typeface="Arial"/>
              </a:rPr>
              <a:t>About CRISP </a:t>
            </a:r>
            <a:endParaRPr/>
          </a:p>
        </p:txBody>
      </p:sp>
      <p:sp>
        <p:nvSpPr>
          <p:cNvPr id="98" name="Google Shape;98;p2"/>
          <p:cNvSpPr txBox="1"/>
          <p:nvPr/>
        </p:nvSpPr>
        <p:spPr>
          <a:xfrm>
            <a:off x="629873" y="3248921"/>
            <a:ext cx="12123900" cy="419610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US" sz="2900" u="none" cap="none" strike="noStrike">
                <a:solidFill>
                  <a:srgbClr val="008000"/>
                </a:solidFill>
                <a:latin typeface="Arial"/>
                <a:ea typeface="Arial"/>
                <a:cs typeface="Arial"/>
                <a:sym typeface="Arial"/>
              </a:rPr>
              <a:t>The Centre for Research in Schemes and Policies (CRISP) is an initiative by a group of (10) civil servants, who worked at the level of Secretary to Government of India, to help the State and Central Governments in designing/redesigning/evaluating the schemes/policies in social sector. Currently, CRISP is working with 10 state governments in various sectors prioritising the Sustainable Development Goals (SDGs) 1, 2, 3, 4, 5 and 16. </a:t>
            </a:r>
            <a:endParaRPr/>
          </a:p>
        </p:txBody>
      </p:sp>
      <p:sp>
        <p:nvSpPr>
          <p:cNvPr id="99" name="Google Shape;99;p2"/>
          <p:cNvSpPr txBox="1"/>
          <p:nvPr/>
        </p:nvSpPr>
        <p:spPr>
          <a:xfrm>
            <a:off x="596278" y="7522154"/>
            <a:ext cx="12123882" cy="2555240"/>
          </a:xfrm>
          <a:prstGeom prst="rect">
            <a:avLst/>
          </a:prstGeom>
          <a:noFill/>
          <a:ln>
            <a:noFill/>
          </a:ln>
        </p:spPr>
        <p:txBody>
          <a:bodyPr anchorCtr="0" anchor="t" bIns="0" lIns="0" spcFirstLastPara="1" rIns="0" wrap="square" tIns="0">
            <a:spAutoFit/>
          </a:bodyPr>
          <a:lstStyle/>
          <a:p>
            <a:pPr indent="0" lvl="0" marL="0" marR="0" rtl="0" algn="just">
              <a:lnSpc>
                <a:spcPct val="140000"/>
              </a:lnSpc>
              <a:spcBef>
                <a:spcPts val="0"/>
              </a:spcBef>
              <a:spcAft>
                <a:spcPts val="0"/>
              </a:spcAft>
              <a:buNone/>
            </a:pPr>
            <a:r>
              <a:rPr b="1" i="0" lang="en-US" sz="2900" u="none" cap="none" strike="noStrike">
                <a:solidFill>
                  <a:srgbClr val="008000"/>
                </a:solidFill>
                <a:latin typeface="Arial"/>
                <a:ea typeface="Arial"/>
                <a:cs typeface="Arial"/>
                <a:sym typeface="Arial"/>
              </a:rPr>
              <a:t>The Grassroots Level Institutions Strengthening and Transformation for Climate Action is supported by Living Landscapes(Common Grounds). CRISP founding members Mr. S. M. Vijayanand and Mr. R. Subrahmanyam will be mentoring the team directly.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EEEE1"/>
        </a:solidFill>
      </p:bgPr>
    </p:bg>
    <p:spTree>
      <p:nvGrpSpPr>
        <p:cNvPr id="103" name="Shape 103"/>
        <p:cNvGrpSpPr/>
        <p:nvPr/>
      </p:nvGrpSpPr>
      <p:grpSpPr>
        <a:xfrm>
          <a:off x="0" y="0"/>
          <a:ext cx="0" cy="0"/>
          <a:chOff x="0" y="0"/>
          <a:chExt cx="0" cy="0"/>
        </a:xfrm>
      </p:grpSpPr>
      <p:sp>
        <p:nvSpPr>
          <p:cNvPr id="104" name="Google Shape;104;p3"/>
          <p:cNvSpPr txBox="1"/>
          <p:nvPr/>
        </p:nvSpPr>
        <p:spPr>
          <a:xfrm>
            <a:off x="209458" y="314809"/>
            <a:ext cx="12135515" cy="1661994"/>
          </a:xfrm>
          <a:prstGeom prst="rect">
            <a:avLst/>
          </a:prstGeom>
          <a:noFill/>
          <a:ln>
            <a:noFill/>
          </a:ln>
        </p:spPr>
        <p:txBody>
          <a:bodyPr anchorCtr="0" anchor="t" bIns="0" lIns="0" spcFirstLastPara="1" rIns="0" wrap="square" tIns="0">
            <a:spAutoFit/>
          </a:bodyPr>
          <a:lstStyle/>
          <a:p>
            <a:pPr indent="0" lvl="0" marL="0" marR="0" rtl="0" algn="l">
              <a:lnSpc>
                <a:spcPct val="105996"/>
              </a:lnSpc>
              <a:spcBef>
                <a:spcPts val="0"/>
              </a:spcBef>
              <a:spcAft>
                <a:spcPts val="0"/>
              </a:spcAft>
              <a:buNone/>
            </a:pPr>
            <a:r>
              <a:rPr b="1" i="0" lang="en-US" sz="6154" u="none" cap="none" strike="noStrike">
                <a:solidFill>
                  <a:srgbClr val="405449"/>
                </a:solidFill>
                <a:latin typeface="Alegreya"/>
                <a:ea typeface="Alegreya"/>
                <a:cs typeface="Alegreya"/>
                <a:sym typeface="Alegreya"/>
              </a:rPr>
              <a:t>Strengthening Grassroots Institutions for Climate Action</a:t>
            </a:r>
            <a:endParaRPr/>
          </a:p>
        </p:txBody>
      </p:sp>
      <p:sp>
        <p:nvSpPr>
          <p:cNvPr id="105" name="Google Shape;105;p3"/>
          <p:cNvSpPr/>
          <p:nvPr/>
        </p:nvSpPr>
        <p:spPr>
          <a:xfrm>
            <a:off x="11760714" y="229084"/>
            <a:ext cx="6028346" cy="1519646"/>
          </a:xfrm>
          <a:custGeom>
            <a:rect b="b" l="l" r="r" t="t"/>
            <a:pathLst>
              <a:path extrusionOk="0" h="1519646" w="6028346">
                <a:moveTo>
                  <a:pt x="0" y="0"/>
                </a:moveTo>
                <a:lnTo>
                  <a:pt x="6028346" y="0"/>
                </a:lnTo>
                <a:lnTo>
                  <a:pt x="6028346" y="1519645"/>
                </a:lnTo>
                <a:lnTo>
                  <a:pt x="0" y="1519645"/>
                </a:lnTo>
                <a:lnTo>
                  <a:pt x="0" y="0"/>
                </a:lnTo>
                <a:close/>
              </a:path>
            </a:pathLst>
          </a:custGeom>
          <a:blipFill rotWithShape="1">
            <a:blip r:embed="rId3">
              <a:alphaModFix/>
            </a:blip>
            <a:stretch>
              <a:fillRect b="0" l="0" r="0" t="0"/>
            </a:stretch>
          </a:blipFill>
          <a:ln>
            <a:noFill/>
          </a:ln>
        </p:spPr>
      </p:sp>
      <p:cxnSp>
        <p:nvCxnSpPr>
          <p:cNvPr id="106" name="Google Shape;106;p3"/>
          <p:cNvCxnSpPr/>
          <p:nvPr/>
        </p:nvCxnSpPr>
        <p:spPr>
          <a:xfrm>
            <a:off x="4560286" y="7955682"/>
            <a:ext cx="1920071" cy="0"/>
          </a:xfrm>
          <a:prstGeom prst="straightConnector1">
            <a:avLst/>
          </a:prstGeom>
          <a:noFill/>
          <a:ln cap="rnd" cmpd="sng" w="19050">
            <a:solidFill>
              <a:srgbClr val="CDCDCD"/>
            </a:solidFill>
            <a:prstDash val="dash"/>
            <a:round/>
            <a:headEnd len="sm" w="sm" type="none"/>
            <a:tailEnd len="sm" w="sm" type="none"/>
          </a:ln>
        </p:spPr>
      </p:cxnSp>
      <p:cxnSp>
        <p:nvCxnSpPr>
          <p:cNvPr id="107" name="Google Shape;107;p3"/>
          <p:cNvCxnSpPr/>
          <p:nvPr/>
        </p:nvCxnSpPr>
        <p:spPr>
          <a:xfrm>
            <a:off x="6460035" y="3673199"/>
            <a:ext cx="1908879" cy="0"/>
          </a:xfrm>
          <a:prstGeom prst="straightConnector1">
            <a:avLst/>
          </a:prstGeom>
          <a:noFill/>
          <a:ln cap="rnd" cmpd="sng" w="19050">
            <a:solidFill>
              <a:srgbClr val="CDCDCD"/>
            </a:solidFill>
            <a:prstDash val="dash"/>
            <a:round/>
            <a:headEnd len="sm" w="sm" type="none"/>
            <a:tailEnd len="sm" w="sm" type="none"/>
          </a:ln>
        </p:spPr>
      </p:cxnSp>
      <p:cxnSp>
        <p:nvCxnSpPr>
          <p:cNvPr id="108" name="Google Shape;108;p3"/>
          <p:cNvCxnSpPr/>
          <p:nvPr/>
        </p:nvCxnSpPr>
        <p:spPr>
          <a:xfrm>
            <a:off x="6470196" y="3663038"/>
            <a:ext cx="0" cy="4302805"/>
          </a:xfrm>
          <a:prstGeom prst="straightConnector1">
            <a:avLst/>
          </a:prstGeom>
          <a:noFill/>
          <a:ln cap="rnd" cmpd="sng" w="19050">
            <a:solidFill>
              <a:srgbClr val="CDCDCD"/>
            </a:solidFill>
            <a:prstDash val="dash"/>
            <a:round/>
            <a:headEnd len="sm" w="sm" type="none"/>
            <a:tailEnd len="sm" w="sm" type="none"/>
          </a:ln>
        </p:spPr>
      </p:cxnSp>
      <p:cxnSp>
        <p:nvCxnSpPr>
          <p:cNvPr id="109" name="Google Shape;109;p3"/>
          <p:cNvCxnSpPr/>
          <p:nvPr/>
        </p:nvCxnSpPr>
        <p:spPr>
          <a:xfrm>
            <a:off x="11814935" y="7955682"/>
            <a:ext cx="1920071" cy="0"/>
          </a:xfrm>
          <a:prstGeom prst="straightConnector1">
            <a:avLst/>
          </a:prstGeom>
          <a:noFill/>
          <a:ln cap="rnd" cmpd="sng" w="19050">
            <a:solidFill>
              <a:srgbClr val="CDCDCD"/>
            </a:solidFill>
            <a:prstDash val="dash"/>
            <a:round/>
            <a:headEnd len="sm" w="sm" type="none"/>
            <a:tailEnd len="sm" w="sm" type="none"/>
          </a:ln>
        </p:spPr>
      </p:cxnSp>
      <p:cxnSp>
        <p:nvCxnSpPr>
          <p:cNvPr id="110" name="Google Shape;110;p3"/>
          <p:cNvCxnSpPr/>
          <p:nvPr/>
        </p:nvCxnSpPr>
        <p:spPr>
          <a:xfrm>
            <a:off x="9906055" y="3673199"/>
            <a:ext cx="1908879" cy="0"/>
          </a:xfrm>
          <a:prstGeom prst="straightConnector1">
            <a:avLst/>
          </a:prstGeom>
          <a:noFill/>
          <a:ln cap="rnd" cmpd="sng" w="19050">
            <a:solidFill>
              <a:srgbClr val="CDCDCD"/>
            </a:solidFill>
            <a:prstDash val="dash"/>
            <a:round/>
            <a:headEnd len="sm" w="sm" type="none"/>
            <a:tailEnd len="sm" w="sm" type="none"/>
          </a:ln>
        </p:spPr>
      </p:cxnSp>
      <p:cxnSp>
        <p:nvCxnSpPr>
          <p:cNvPr id="111" name="Google Shape;111;p3"/>
          <p:cNvCxnSpPr/>
          <p:nvPr/>
        </p:nvCxnSpPr>
        <p:spPr>
          <a:xfrm>
            <a:off x="11825096" y="3663038"/>
            <a:ext cx="0" cy="4302805"/>
          </a:xfrm>
          <a:prstGeom prst="straightConnector1">
            <a:avLst/>
          </a:prstGeom>
          <a:noFill/>
          <a:ln cap="rnd" cmpd="sng" w="19050">
            <a:solidFill>
              <a:srgbClr val="CDCDCD"/>
            </a:solidFill>
            <a:prstDash val="dash"/>
            <a:round/>
            <a:headEnd len="sm" w="sm" type="none"/>
            <a:tailEnd len="sm" w="sm" type="none"/>
          </a:ln>
        </p:spPr>
      </p:cxnSp>
      <p:sp>
        <p:nvSpPr>
          <p:cNvPr id="112" name="Google Shape;112;p3"/>
          <p:cNvSpPr/>
          <p:nvPr/>
        </p:nvSpPr>
        <p:spPr>
          <a:xfrm>
            <a:off x="3010114" y="7017336"/>
            <a:ext cx="1550172" cy="1550172"/>
          </a:xfrm>
          <a:custGeom>
            <a:rect b="b" l="l" r="r" t="t"/>
            <a:pathLst>
              <a:path extrusionOk="0" h="1550172" w="1550172">
                <a:moveTo>
                  <a:pt x="0" y="0"/>
                </a:moveTo>
                <a:lnTo>
                  <a:pt x="1550172" y="0"/>
                </a:lnTo>
                <a:lnTo>
                  <a:pt x="1550172" y="1550172"/>
                </a:lnTo>
                <a:lnTo>
                  <a:pt x="0" y="1550172"/>
                </a:lnTo>
                <a:lnTo>
                  <a:pt x="0" y="0"/>
                </a:lnTo>
                <a:close/>
              </a:path>
            </a:pathLst>
          </a:custGeom>
          <a:blipFill rotWithShape="1">
            <a:blip r:embed="rId4">
              <a:alphaModFix/>
            </a:blip>
            <a:stretch>
              <a:fillRect b="0" l="0" r="0" t="0"/>
            </a:stretch>
          </a:blipFill>
          <a:ln>
            <a:noFill/>
          </a:ln>
        </p:spPr>
      </p:sp>
      <p:sp>
        <p:nvSpPr>
          <p:cNvPr id="113" name="Google Shape;113;p3"/>
          <p:cNvSpPr/>
          <p:nvPr/>
        </p:nvSpPr>
        <p:spPr>
          <a:xfrm>
            <a:off x="1558675" y="3129791"/>
            <a:ext cx="4453050" cy="4453050"/>
          </a:xfrm>
          <a:custGeom>
            <a:rect b="b" l="l" r="r" t="t"/>
            <a:pathLst>
              <a:path extrusionOk="0" h="4453050" w="4453050">
                <a:moveTo>
                  <a:pt x="0" y="0"/>
                </a:moveTo>
                <a:lnTo>
                  <a:pt x="4453050" y="0"/>
                </a:lnTo>
                <a:lnTo>
                  <a:pt x="4453050" y="4453050"/>
                </a:lnTo>
                <a:lnTo>
                  <a:pt x="0" y="4453050"/>
                </a:lnTo>
                <a:lnTo>
                  <a:pt x="0" y="0"/>
                </a:lnTo>
                <a:close/>
              </a:path>
            </a:pathLst>
          </a:custGeom>
          <a:blipFill rotWithShape="1">
            <a:blip r:embed="rId5">
              <a:alphaModFix/>
            </a:blip>
            <a:stretch>
              <a:fillRect b="0" l="0" r="0" t="0"/>
            </a:stretch>
          </a:blipFill>
          <a:ln>
            <a:noFill/>
          </a:ln>
        </p:spPr>
      </p:sp>
      <p:sp>
        <p:nvSpPr>
          <p:cNvPr id="114" name="Google Shape;114;p3"/>
          <p:cNvSpPr/>
          <p:nvPr/>
        </p:nvSpPr>
        <p:spPr>
          <a:xfrm>
            <a:off x="3127695" y="7134917"/>
            <a:ext cx="1315009" cy="1315009"/>
          </a:xfrm>
          <a:custGeom>
            <a:rect b="b" l="l" r="r" t="t"/>
            <a:pathLst>
              <a:path extrusionOk="0" h="1315009" w="1315009">
                <a:moveTo>
                  <a:pt x="0" y="0"/>
                </a:moveTo>
                <a:lnTo>
                  <a:pt x="1315010" y="0"/>
                </a:lnTo>
                <a:lnTo>
                  <a:pt x="1315010" y="1315009"/>
                </a:lnTo>
                <a:lnTo>
                  <a:pt x="0" y="1315009"/>
                </a:lnTo>
                <a:lnTo>
                  <a:pt x="0" y="0"/>
                </a:lnTo>
                <a:close/>
              </a:path>
            </a:pathLst>
          </a:custGeom>
          <a:blipFill rotWithShape="1">
            <a:blip r:embed="rId6">
              <a:alphaModFix/>
            </a:blip>
            <a:stretch>
              <a:fillRect b="0" l="0" r="0" t="0"/>
            </a:stretch>
          </a:blipFill>
          <a:ln>
            <a:noFill/>
          </a:ln>
        </p:spPr>
      </p:sp>
      <p:sp>
        <p:nvSpPr>
          <p:cNvPr id="115" name="Google Shape;115;p3"/>
          <p:cNvSpPr/>
          <p:nvPr/>
        </p:nvSpPr>
        <p:spPr>
          <a:xfrm>
            <a:off x="8381945" y="3129791"/>
            <a:ext cx="1524111" cy="1524111"/>
          </a:xfrm>
          <a:custGeom>
            <a:rect b="b" l="l" r="r" t="t"/>
            <a:pathLst>
              <a:path extrusionOk="0" h="1524111" w="1524111">
                <a:moveTo>
                  <a:pt x="0" y="0"/>
                </a:moveTo>
                <a:lnTo>
                  <a:pt x="1524110" y="0"/>
                </a:lnTo>
                <a:lnTo>
                  <a:pt x="1524110" y="1524110"/>
                </a:lnTo>
                <a:lnTo>
                  <a:pt x="0" y="1524110"/>
                </a:lnTo>
                <a:lnTo>
                  <a:pt x="0" y="0"/>
                </a:lnTo>
                <a:close/>
              </a:path>
            </a:pathLst>
          </a:custGeom>
          <a:blipFill rotWithShape="1">
            <a:blip r:embed="rId4">
              <a:alphaModFix/>
            </a:blip>
            <a:stretch>
              <a:fillRect b="0" l="0" r="0" t="0"/>
            </a:stretch>
          </a:blipFill>
          <a:ln>
            <a:noFill/>
          </a:ln>
        </p:spPr>
      </p:sp>
      <p:sp>
        <p:nvSpPr>
          <p:cNvPr id="116" name="Google Shape;116;p3"/>
          <p:cNvSpPr/>
          <p:nvPr/>
        </p:nvSpPr>
        <p:spPr>
          <a:xfrm>
            <a:off x="6917475" y="4114457"/>
            <a:ext cx="4453050" cy="4453050"/>
          </a:xfrm>
          <a:custGeom>
            <a:rect b="b" l="l" r="r" t="t"/>
            <a:pathLst>
              <a:path extrusionOk="0" h="4453050" w="4453050">
                <a:moveTo>
                  <a:pt x="0" y="0"/>
                </a:moveTo>
                <a:lnTo>
                  <a:pt x="4453050" y="0"/>
                </a:lnTo>
                <a:lnTo>
                  <a:pt x="4453050" y="4453051"/>
                </a:lnTo>
                <a:lnTo>
                  <a:pt x="0" y="4453051"/>
                </a:lnTo>
                <a:lnTo>
                  <a:pt x="0" y="0"/>
                </a:lnTo>
                <a:close/>
              </a:path>
            </a:pathLst>
          </a:custGeom>
          <a:blipFill rotWithShape="1">
            <a:blip r:embed="rId5">
              <a:alphaModFix/>
            </a:blip>
            <a:stretch>
              <a:fillRect b="0" l="0" r="0" t="0"/>
            </a:stretch>
          </a:blipFill>
          <a:ln>
            <a:noFill/>
          </a:ln>
        </p:spPr>
      </p:sp>
      <p:sp>
        <p:nvSpPr>
          <p:cNvPr id="117" name="Google Shape;117;p3"/>
          <p:cNvSpPr/>
          <p:nvPr/>
        </p:nvSpPr>
        <p:spPr>
          <a:xfrm>
            <a:off x="8486495" y="3234341"/>
            <a:ext cx="1315009" cy="1315009"/>
          </a:xfrm>
          <a:custGeom>
            <a:rect b="b" l="l" r="r" t="t"/>
            <a:pathLst>
              <a:path extrusionOk="0" h="1315009" w="1315009">
                <a:moveTo>
                  <a:pt x="0" y="0"/>
                </a:moveTo>
                <a:lnTo>
                  <a:pt x="1315010" y="0"/>
                </a:lnTo>
                <a:lnTo>
                  <a:pt x="1315010" y="1315010"/>
                </a:lnTo>
                <a:lnTo>
                  <a:pt x="0" y="1315010"/>
                </a:lnTo>
                <a:lnTo>
                  <a:pt x="0" y="0"/>
                </a:lnTo>
                <a:close/>
              </a:path>
            </a:pathLst>
          </a:custGeom>
          <a:blipFill rotWithShape="1">
            <a:blip r:embed="rId6">
              <a:alphaModFix/>
            </a:blip>
            <a:stretch>
              <a:fillRect b="0" l="0" r="0" t="0"/>
            </a:stretch>
          </a:blipFill>
          <a:ln>
            <a:noFill/>
          </a:ln>
        </p:spPr>
      </p:sp>
      <p:sp>
        <p:nvSpPr>
          <p:cNvPr id="118" name="Google Shape;118;p3"/>
          <p:cNvSpPr/>
          <p:nvPr/>
        </p:nvSpPr>
        <p:spPr>
          <a:xfrm>
            <a:off x="13740745" y="7043397"/>
            <a:ext cx="1524111" cy="1524111"/>
          </a:xfrm>
          <a:custGeom>
            <a:rect b="b" l="l" r="r" t="t"/>
            <a:pathLst>
              <a:path extrusionOk="0" h="1524111" w="1524111">
                <a:moveTo>
                  <a:pt x="0" y="0"/>
                </a:moveTo>
                <a:lnTo>
                  <a:pt x="1524110" y="0"/>
                </a:lnTo>
                <a:lnTo>
                  <a:pt x="1524110" y="1524111"/>
                </a:lnTo>
                <a:lnTo>
                  <a:pt x="0" y="1524111"/>
                </a:lnTo>
                <a:lnTo>
                  <a:pt x="0" y="0"/>
                </a:lnTo>
                <a:close/>
              </a:path>
            </a:pathLst>
          </a:custGeom>
          <a:blipFill rotWithShape="1">
            <a:blip r:embed="rId4">
              <a:alphaModFix/>
            </a:blip>
            <a:stretch>
              <a:fillRect b="0" l="0" r="0" t="0"/>
            </a:stretch>
          </a:blipFill>
          <a:ln>
            <a:noFill/>
          </a:ln>
        </p:spPr>
      </p:sp>
      <p:sp>
        <p:nvSpPr>
          <p:cNvPr id="119" name="Google Shape;119;p3"/>
          <p:cNvSpPr/>
          <p:nvPr/>
        </p:nvSpPr>
        <p:spPr>
          <a:xfrm>
            <a:off x="12276275" y="3129791"/>
            <a:ext cx="4453050" cy="4453050"/>
          </a:xfrm>
          <a:custGeom>
            <a:rect b="b" l="l" r="r" t="t"/>
            <a:pathLst>
              <a:path extrusionOk="0" h="4453050" w="4453050">
                <a:moveTo>
                  <a:pt x="0" y="0"/>
                </a:moveTo>
                <a:lnTo>
                  <a:pt x="4453050" y="0"/>
                </a:lnTo>
                <a:lnTo>
                  <a:pt x="4453050" y="4453050"/>
                </a:lnTo>
                <a:lnTo>
                  <a:pt x="0" y="4453050"/>
                </a:lnTo>
                <a:lnTo>
                  <a:pt x="0" y="0"/>
                </a:lnTo>
                <a:close/>
              </a:path>
            </a:pathLst>
          </a:custGeom>
          <a:blipFill rotWithShape="1">
            <a:blip r:embed="rId5">
              <a:alphaModFix/>
            </a:blip>
            <a:stretch>
              <a:fillRect b="0" l="0" r="0" t="0"/>
            </a:stretch>
          </a:blipFill>
          <a:ln>
            <a:noFill/>
          </a:ln>
        </p:spPr>
      </p:sp>
      <p:sp>
        <p:nvSpPr>
          <p:cNvPr id="120" name="Google Shape;120;p3"/>
          <p:cNvSpPr/>
          <p:nvPr/>
        </p:nvSpPr>
        <p:spPr>
          <a:xfrm>
            <a:off x="13845295" y="7160978"/>
            <a:ext cx="1315009" cy="1315009"/>
          </a:xfrm>
          <a:custGeom>
            <a:rect b="b" l="l" r="r" t="t"/>
            <a:pathLst>
              <a:path extrusionOk="0" h="1315009" w="1315009">
                <a:moveTo>
                  <a:pt x="0" y="0"/>
                </a:moveTo>
                <a:lnTo>
                  <a:pt x="1315010" y="0"/>
                </a:lnTo>
                <a:lnTo>
                  <a:pt x="1315010" y="1315009"/>
                </a:lnTo>
                <a:lnTo>
                  <a:pt x="0" y="1315009"/>
                </a:lnTo>
                <a:lnTo>
                  <a:pt x="0" y="0"/>
                </a:lnTo>
                <a:close/>
              </a:path>
            </a:pathLst>
          </a:custGeom>
          <a:blipFill rotWithShape="1">
            <a:blip r:embed="rId6">
              <a:alphaModFix/>
            </a:blip>
            <a:stretch>
              <a:fillRect b="0" l="0" r="0" t="0"/>
            </a:stretch>
          </a:blipFill>
          <a:ln>
            <a:noFill/>
          </a:ln>
        </p:spPr>
      </p:sp>
      <p:sp>
        <p:nvSpPr>
          <p:cNvPr id="121" name="Google Shape;121;p3"/>
          <p:cNvSpPr/>
          <p:nvPr/>
        </p:nvSpPr>
        <p:spPr>
          <a:xfrm>
            <a:off x="8428239" y="4549351"/>
            <a:ext cx="1431522" cy="1434246"/>
          </a:xfrm>
          <a:custGeom>
            <a:rect b="b" l="l" r="r" t="t"/>
            <a:pathLst>
              <a:path extrusionOk="0" h="1434246" w="1431522">
                <a:moveTo>
                  <a:pt x="0" y="0"/>
                </a:moveTo>
                <a:lnTo>
                  <a:pt x="1431522" y="0"/>
                </a:lnTo>
                <a:lnTo>
                  <a:pt x="1431522" y="1434246"/>
                </a:lnTo>
                <a:lnTo>
                  <a:pt x="0" y="1434246"/>
                </a:lnTo>
                <a:lnTo>
                  <a:pt x="0" y="0"/>
                </a:lnTo>
                <a:close/>
              </a:path>
            </a:pathLst>
          </a:custGeom>
          <a:blipFill rotWithShape="1">
            <a:blip r:embed="rId7">
              <a:alphaModFix/>
            </a:blip>
            <a:stretch>
              <a:fillRect b="0" l="0" r="0" t="0"/>
            </a:stretch>
          </a:blipFill>
          <a:ln>
            <a:noFill/>
          </a:ln>
        </p:spPr>
      </p:sp>
      <p:sp>
        <p:nvSpPr>
          <p:cNvPr id="122" name="Google Shape;122;p3"/>
          <p:cNvSpPr txBox="1"/>
          <p:nvPr/>
        </p:nvSpPr>
        <p:spPr>
          <a:xfrm>
            <a:off x="12604879" y="4492201"/>
            <a:ext cx="3820673" cy="1113896"/>
          </a:xfrm>
          <a:prstGeom prst="rect">
            <a:avLst/>
          </a:prstGeom>
          <a:noFill/>
          <a:ln>
            <a:noFill/>
          </a:ln>
        </p:spPr>
        <p:txBody>
          <a:bodyPr anchorCtr="0" anchor="t" bIns="0" lIns="0" spcFirstLastPara="1" rIns="0" wrap="square" tIns="0">
            <a:spAutoFit/>
          </a:bodyPr>
          <a:lstStyle/>
          <a:p>
            <a:pPr indent="0" lvl="0" marL="0" marR="0" rtl="0" algn="ctr">
              <a:lnSpc>
                <a:spcPct val="140031"/>
              </a:lnSpc>
              <a:spcBef>
                <a:spcPts val="0"/>
              </a:spcBef>
              <a:spcAft>
                <a:spcPts val="0"/>
              </a:spcAft>
              <a:buNone/>
            </a:pPr>
            <a:r>
              <a:rPr b="1" i="0" lang="en-US" sz="3200" u="none" cap="none" strike="noStrike">
                <a:solidFill>
                  <a:srgbClr val="DEEEE1"/>
                </a:solidFill>
                <a:latin typeface="Alegreya"/>
                <a:ea typeface="Alegreya"/>
                <a:cs typeface="Alegreya"/>
                <a:sym typeface="Alegreya"/>
              </a:rPr>
              <a:t>Grassroot Level Institutions</a:t>
            </a:r>
            <a:endParaRPr/>
          </a:p>
        </p:txBody>
      </p:sp>
      <p:sp>
        <p:nvSpPr>
          <p:cNvPr id="123" name="Google Shape;123;p3"/>
          <p:cNvSpPr txBox="1"/>
          <p:nvPr/>
        </p:nvSpPr>
        <p:spPr>
          <a:xfrm>
            <a:off x="3010114" y="7340333"/>
            <a:ext cx="1550172" cy="782866"/>
          </a:xfrm>
          <a:prstGeom prst="rect">
            <a:avLst/>
          </a:prstGeom>
          <a:noFill/>
          <a:ln>
            <a:noFill/>
          </a:ln>
        </p:spPr>
        <p:txBody>
          <a:bodyPr anchorCtr="0" anchor="t" bIns="0" lIns="0" spcFirstLastPara="1" rIns="0" wrap="square" tIns="0">
            <a:spAutoFit/>
          </a:bodyPr>
          <a:lstStyle/>
          <a:p>
            <a:pPr indent="0" lvl="0" marL="0" marR="0" rtl="0" algn="ctr">
              <a:lnSpc>
                <a:spcPct val="139995"/>
              </a:lnSpc>
              <a:spcBef>
                <a:spcPts val="0"/>
              </a:spcBef>
              <a:spcAft>
                <a:spcPts val="0"/>
              </a:spcAft>
              <a:buNone/>
            </a:pPr>
            <a:r>
              <a:rPr b="1" i="0" lang="en-US" sz="4573" u="none" cap="none" strike="noStrike">
                <a:solidFill>
                  <a:srgbClr val="FFFFFF"/>
                </a:solidFill>
                <a:latin typeface="Arial"/>
                <a:ea typeface="Arial"/>
                <a:cs typeface="Arial"/>
                <a:sym typeface="Arial"/>
              </a:rPr>
              <a:t>01</a:t>
            </a:r>
            <a:endParaRPr/>
          </a:p>
        </p:txBody>
      </p:sp>
      <p:sp>
        <p:nvSpPr>
          <p:cNvPr id="124" name="Google Shape;124;p3"/>
          <p:cNvSpPr txBox="1"/>
          <p:nvPr/>
        </p:nvSpPr>
        <p:spPr>
          <a:xfrm>
            <a:off x="1640453" y="4640996"/>
            <a:ext cx="4289494" cy="544872"/>
          </a:xfrm>
          <a:prstGeom prst="rect">
            <a:avLst/>
          </a:prstGeom>
          <a:noFill/>
          <a:ln>
            <a:noFill/>
          </a:ln>
        </p:spPr>
        <p:txBody>
          <a:bodyPr anchorCtr="0" anchor="t" bIns="0" lIns="0" spcFirstLastPara="1" rIns="0" wrap="square" tIns="0">
            <a:spAutoFit/>
          </a:bodyPr>
          <a:lstStyle/>
          <a:p>
            <a:pPr indent="0" lvl="0" marL="0" marR="0" rtl="0" algn="ctr">
              <a:lnSpc>
                <a:spcPct val="140031"/>
              </a:lnSpc>
              <a:spcBef>
                <a:spcPts val="0"/>
              </a:spcBef>
              <a:spcAft>
                <a:spcPts val="0"/>
              </a:spcAft>
              <a:buNone/>
            </a:pPr>
            <a:r>
              <a:rPr b="1" i="0" lang="en-US" sz="3200" u="none" cap="none" strike="noStrike">
                <a:solidFill>
                  <a:srgbClr val="DEEEE1"/>
                </a:solidFill>
                <a:latin typeface="Alegreya"/>
                <a:ea typeface="Alegreya"/>
                <a:cs typeface="Alegreya"/>
                <a:sym typeface="Alegreya"/>
              </a:rPr>
              <a:t>Gram Panchayats</a:t>
            </a:r>
            <a:endParaRPr/>
          </a:p>
        </p:txBody>
      </p:sp>
      <p:sp>
        <p:nvSpPr>
          <p:cNvPr id="125" name="Google Shape;125;p3"/>
          <p:cNvSpPr txBox="1"/>
          <p:nvPr/>
        </p:nvSpPr>
        <p:spPr>
          <a:xfrm>
            <a:off x="1958640" y="5443043"/>
            <a:ext cx="3653121" cy="1410476"/>
          </a:xfrm>
          <a:prstGeom prst="rect">
            <a:avLst/>
          </a:prstGeom>
          <a:noFill/>
          <a:ln>
            <a:noFill/>
          </a:ln>
        </p:spPr>
        <p:txBody>
          <a:bodyPr anchorCtr="0" anchor="t" bIns="0" lIns="0" spcFirstLastPara="1" rIns="0" wrap="square" tIns="0">
            <a:spAutoFit/>
          </a:bodyPr>
          <a:lstStyle/>
          <a:p>
            <a:pPr indent="0" lvl="0" marL="0" marR="0" rtl="0" algn="ctr">
              <a:lnSpc>
                <a:spcPct val="140062"/>
              </a:lnSpc>
              <a:spcBef>
                <a:spcPts val="0"/>
              </a:spcBef>
              <a:spcAft>
                <a:spcPts val="0"/>
              </a:spcAft>
              <a:buNone/>
            </a:pPr>
            <a:r>
              <a:rPr b="0" i="0" lang="en-US" sz="1600" u="none" cap="none" strike="noStrike">
                <a:solidFill>
                  <a:srgbClr val="DEEEE1"/>
                </a:solidFill>
                <a:latin typeface="Arial"/>
                <a:ea typeface="Arial"/>
                <a:cs typeface="Arial"/>
                <a:sym typeface="Arial"/>
              </a:rPr>
              <a:t>Constitutional bodies responsible for local governance, with a mandate to tackle climate change and environmental issues.</a:t>
            </a:r>
            <a:endParaRPr/>
          </a:p>
          <a:p>
            <a:pPr indent="0" lvl="0" marL="0" marR="0" rtl="0" algn="ctr">
              <a:lnSpc>
                <a:spcPct val="140062"/>
              </a:lnSpc>
              <a:spcBef>
                <a:spcPts val="0"/>
              </a:spcBef>
              <a:spcAft>
                <a:spcPts val="0"/>
              </a:spcAft>
              <a:buNone/>
            </a:pPr>
            <a:r>
              <a:t/>
            </a:r>
            <a:endParaRPr b="0" i="0" sz="1600" u="none" cap="none" strike="noStrike">
              <a:solidFill>
                <a:srgbClr val="DEEEE1"/>
              </a:solidFill>
              <a:latin typeface="Arial"/>
              <a:ea typeface="Arial"/>
              <a:cs typeface="Arial"/>
              <a:sym typeface="Arial"/>
            </a:endParaRPr>
          </a:p>
        </p:txBody>
      </p:sp>
      <p:sp>
        <p:nvSpPr>
          <p:cNvPr id="126" name="Google Shape;126;p3"/>
          <p:cNvSpPr txBox="1"/>
          <p:nvPr/>
        </p:nvSpPr>
        <p:spPr>
          <a:xfrm>
            <a:off x="8368914" y="3452788"/>
            <a:ext cx="1550172" cy="782866"/>
          </a:xfrm>
          <a:prstGeom prst="rect">
            <a:avLst/>
          </a:prstGeom>
          <a:noFill/>
          <a:ln>
            <a:noFill/>
          </a:ln>
        </p:spPr>
        <p:txBody>
          <a:bodyPr anchorCtr="0" anchor="t" bIns="0" lIns="0" spcFirstLastPara="1" rIns="0" wrap="square" tIns="0">
            <a:spAutoFit/>
          </a:bodyPr>
          <a:lstStyle/>
          <a:p>
            <a:pPr indent="0" lvl="0" marL="0" marR="0" rtl="0" algn="ctr">
              <a:lnSpc>
                <a:spcPct val="139995"/>
              </a:lnSpc>
              <a:spcBef>
                <a:spcPts val="0"/>
              </a:spcBef>
              <a:spcAft>
                <a:spcPts val="0"/>
              </a:spcAft>
              <a:buNone/>
            </a:pPr>
            <a:r>
              <a:rPr b="1" i="0" lang="en-US" sz="4573" u="none" cap="none" strike="noStrike">
                <a:solidFill>
                  <a:srgbClr val="FFFFFF"/>
                </a:solidFill>
                <a:latin typeface="Arial"/>
                <a:ea typeface="Arial"/>
                <a:cs typeface="Arial"/>
                <a:sym typeface="Arial"/>
              </a:rPr>
              <a:t>02</a:t>
            </a:r>
            <a:endParaRPr/>
          </a:p>
        </p:txBody>
      </p:sp>
      <p:sp>
        <p:nvSpPr>
          <p:cNvPr id="127" name="Google Shape;127;p3"/>
          <p:cNvSpPr txBox="1"/>
          <p:nvPr/>
        </p:nvSpPr>
        <p:spPr>
          <a:xfrm>
            <a:off x="7358757" y="5755460"/>
            <a:ext cx="3570486" cy="1113896"/>
          </a:xfrm>
          <a:prstGeom prst="rect">
            <a:avLst/>
          </a:prstGeom>
          <a:noFill/>
          <a:ln>
            <a:noFill/>
          </a:ln>
        </p:spPr>
        <p:txBody>
          <a:bodyPr anchorCtr="0" anchor="t" bIns="0" lIns="0" spcFirstLastPara="1" rIns="0" wrap="square" tIns="0">
            <a:spAutoFit/>
          </a:bodyPr>
          <a:lstStyle/>
          <a:p>
            <a:pPr indent="0" lvl="0" marL="0" marR="0" rtl="0" algn="ctr">
              <a:lnSpc>
                <a:spcPct val="140031"/>
              </a:lnSpc>
              <a:spcBef>
                <a:spcPts val="0"/>
              </a:spcBef>
              <a:spcAft>
                <a:spcPts val="0"/>
              </a:spcAft>
              <a:buNone/>
            </a:pPr>
            <a:r>
              <a:rPr b="1" i="0" lang="en-US" sz="3200" u="none" cap="none" strike="noStrike">
                <a:solidFill>
                  <a:srgbClr val="DEEEE1"/>
                </a:solidFill>
                <a:latin typeface="Alegreya"/>
                <a:ea typeface="Alegreya"/>
                <a:cs typeface="Alegreya"/>
                <a:sym typeface="Alegreya"/>
              </a:rPr>
              <a:t>Community Based Organisations</a:t>
            </a:r>
            <a:endParaRPr/>
          </a:p>
        </p:txBody>
      </p:sp>
      <p:sp>
        <p:nvSpPr>
          <p:cNvPr id="128" name="Google Shape;128;p3"/>
          <p:cNvSpPr txBox="1"/>
          <p:nvPr/>
        </p:nvSpPr>
        <p:spPr>
          <a:xfrm>
            <a:off x="7358757" y="6911908"/>
            <a:ext cx="3570486" cy="1410476"/>
          </a:xfrm>
          <a:prstGeom prst="rect">
            <a:avLst/>
          </a:prstGeom>
          <a:noFill/>
          <a:ln>
            <a:noFill/>
          </a:ln>
        </p:spPr>
        <p:txBody>
          <a:bodyPr anchorCtr="0" anchor="t" bIns="0" lIns="0" spcFirstLastPara="1" rIns="0" wrap="square" tIns="0">
            <a:spAutoFit/>
          </a:bodyPr>
          <a:lstStyle/>
          <a:p>
            <a:pPr indent="0" lvl="0" marL="0" marR="0" rtl="0" algn="ctr">
              <a:lnSpc>
                <a:spcPct val="140062"/>
              </a:lnSpc>
              <a:spcBef>
                <a:spcPts val="0"/>
              </a:spcBef>
              <a:spcAft>
                <a:spcPts val="0"/>
              </a:spcAft>
              <a:buNone/>
            </a:pPr>
            <a:r>
              <a:rPr b="0" i="0" lang="en-US" sz="1600" u="none" cap="none" strike="noStrike">
                <a:solidFill>
                  <a:srgbClr val="DEEEE1"/>
                </a:solidFill>
                <a:latin typeface="Arial"/>
                <a:ea typeface="Arial"/>
                <a:cs typeface="Arial"/>
                <a:sym typeface="Arial"/>
              </a:rPr>
              <a:t>Community based organisations that provide critical support and empowerment enabling communities to address climate challenges</a:t>
            </a:r>
            <a:endParaRPr/>
          </a:p>
        </p:txBody>
      </p:sp>
      <p:sp>
        <p:nvSpPr>
          <p:cNvPr id="129" name="Google Shape;129;p3"/>
          <p:cNvSpPr txBox="1"/>
          <p:nvPr/>
        </p:nvSpPr>
        <p:spPr>
          <a:xfrm>
            <a:off x="12463026" y="5727555"/>
            <a:ext cx="4079548" cy="1125964"/>
          </a:xfrm>
          <a:prstGeom prst="rect">
            <a:avLst/>
          </a:prstGeom>
          <a:noFill/>
          <a:ln>
            <a:noFill/>
          </a:ln>
        </p:spPr>
        <p:txBody>
          <a:bodyPr anchorCtr="0" anchor="t" bIns="0" lIns="0" spcFirstLastPara="1" rIns="0" wrap="square" tIns="0">
            <a:spAutoFit/>
          </a:bodyPr>
          <a:lstStyle/>
          <a:p>
            <a:pPr indent="0" lvl="0" marL="0" marR="0" rtl="0" algn="ctr">
              <a:lnSpc>
                <a:spcPct val="140062"/>
              </a:lnSpc>
              <a:spcBef>
                <a:spcPts val="0"/>
              </a:spcBef>
              <a:spcAft>
                <a:spcPts val="0"/>
              </a:spcAft>
              <a:buNone/>
            </a:pPr>
            <a:r>
              <a:rPr b="0" i="0" lang="en-US" sz="1600" u="none" cap="none" strike="noStrike">
                <a:solidFill>
                  <a:srgbClr val="DEEEE1"/>
                </a:solidFill>
                <a:latin typeface="Arial"/>
                <a:ea typeface="Arial"/>
                <a:cs typeface="Arial"/>
                <a:sym typeface="Arial"/>
              </a:rPr>
              <a:t>Schools, Anganwadi centers and Primary Health Centres and other institutions that play a pivotal role in service delivery and awareness raising</a:t>
            </a:r>
            <a:endParaRPr/>
          </a:p>
        </p:txBody>
      </p:sp>
      <p:sp>
        <p:nvSpPr>
          <p:cNvPr id="130" name="Google Shape;130;p3"/>
          <p:cNvSpPr txBox="1"/>
          <p:nvPr/>
        </p:nvSpPr>
        <p:spPr>
          <a:xfrm>
            <a:off x="13727714" y="7340333"/>
            <a:ext cx="1550172" cy="782866"/>
          </a:xfrm>
          <a:prstGeom prst="rect">
            <a:avLst/>
          </a:prstGeom>
          <a:noFill/>
          <a:ln>
            <a:noFill/>
          </a:ln>
        </p:spPr>
        <p:txBody>
          <a:bodyPr anchorCtr="0" anchor="t" bIns="0" lIns="0" spcFirstLastPara="1" rIns="0" wrap="square" tIns="0">
            <a:spAutoFit/>
          </a:bodyPr>
          <a:lstStyle/>
          <a:p>
            <a:pPr indent="0" lvl="0" marL="0" marR="0" rtl="0" algn="ctr">
              <a:lnSpc>
                <a:spcPct val="139995"/>
              </a:lnSpc>
              <a:spcBef>
                <a:spcPts val="0"/>
              </a:spcBef>
              <a:spcAft>
                <a:spcPts val="0"/>
              </a:spcAft>
              <a:buNone/>
            </a:pPr>
            <a:r>
              <a:rPr b="1" i="0" lang="en-US" sz="4573" u="none" cap="none" strike="noStrike">
                <a:solidFill>
                  <a:srgbClr val="FFFFFF"/>
                </a:solidFill>
                <a:latin typeface="Arial"/>
                <a:ea typeface="Arial"/>
                <a:cs typeface="Arial"/>
                <a:sym typeface="Arial"/>
              </a:rPr>
              <a:t>03</a:t>
            </a:r>
            <a:endParaRPr/>
          </a:p>
        </p:txBody>
      </p:sp>
      <p:sp>
        <p:nvSpPr>
          <p:cNvPr id="131" name="Google Shape;131;p3"/>
          <p:cNvSpPr/>
          <p:nvPr/>
        </p:nvSpPr>
        <p:spPr>
          <a:xfrm>
            <a:off x="3162868" y="3451135"/>
            <a:ext cx="1173255" cy="1126324"/>
          </a:xfrm>
          <a:custGeom>
            <a:rect b="b" l="l" r="r" t="t"/>
            <a:pathLst>
              <a:path extrusionOk="0" h="1126324" w="1173255">
                <a:moveTo>
                  <a:pt x="0" y="0"/>
                </a:moveTo>
                <a:lnTo>
                  <a:pt x="1173255" y="0"/>
                </a:lnTo>
                <a:lnTo>
                  <a:pt x="1173255" y="1126324"/>
                </a:lnTo>
                <a:lnTo>
                  <a:pt x="0" y="1126324"/>
                </a:lnTo>
                <a:lnTo>
                  <a:pt x="0" y="0"/>
                </a:lnTo>
                <a:close/>
              </a:path>
            </a:pathLst>
          </a:custGeom>
          <a:blipFill rotWithShape="1">
            <a:blip r:embed="rId8">
              <a:alphaModFix/>
            </a:blip>
            <a:stretch>
              <a:fillRect b="0" l="0" r="0" t="0"/>
            </a:stretch>
          </a:blipFill>
          <a:ln>
            <a:noFill/>
          </a:ln>
        </p:spPr>
      </p:sp>
      <p:sp>
        <p:nvSpPr>
          <p:cNvPr id="132" name="Google Shape;132;p3"/>
          <p:cNvSpPr/>
          <p:nvPr/>
        </p:nvSpPr>
        <p:spPr>
          <a:xfrm>
            <a:off x="13764164" y="3451135"/>
            <a:ext cx="1502105" cy="1075883"/>
          </a:xfrm>
          <a:custGeom>
            <a:rect b="b" l="l" r="r" t="t"/>
            <a:pathLst>
              <a:path extrusionOk="0" h="1075883" w="1502105">
                <a:moveTo>
                  <a:pt x="0" y="0"/>
                </a:moveTo>
                <a:lnTo>
                  <a:pt x="1502104" y="0"/>
                </a:lnTo>
                <a:lnTo>
                  <a:pt x="1502104" y="1075883"/>
                </a:lnTo>
                <a:lnTo>
                  <a:pt x="0" y="1075883"/>
                </a:lnTo>
                <a:lnTo>
                  <a:pt x="0" y="0"/>
                </a:lnTo>
                <a:close/>
              </a:path>
            </a:pathLst>
          </a:custGeom>
          <a:blipFill rotWithShape="1">
            <a:blip r:embed="rId9">
              <a:alphaModFix/>
            </a:blip>
            <a:stretch>
              <a:fillRect b="0" l="0" r="0" t="0"/>
            </a:stretch>
          </a:blipFill>
          <a:ln>
            <a:noFill/>
          </a:ln>
        </p:spPr>
      </p:sp>
      <p:sp>
        <p:nvSpPr>
          <p:cNvPr id="133" name="Google Shape;133;p3"/>
          <p:cNvSpPr txBox="1"/>
          <p:nvPr/>
        </p:nvSpPr>
        <p:spPr>
          <a:xfrm>
            <a:off x="381695" y="2170392"/>
            <a:ext cx="17524610" cy="72771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06633"/>
                </a:solidFill>
                <a:latin typeface="Arial"/>
                <a:ea typeface="Arial"/>
                <a:cs typeface="Arial"/>
                <a:sym typeface="Arial"/>
              </a:rPr>
              <a:t>Grassroots institutions play a crucial role in addressing the pressing challenges of climate change and environmental degradation in rural communities. </a:t>
            </a:r>
            <a:endParaRPr/>
          </a:p>
        </p:txBody>
      </p:sp>
      <p:sp>
        <p:nvSpPr>
          <p:cNvPr id="134" name="Google Shape;134;p3"/>
          <p:cNvSpPr txBox="1"/>
          <p:nvPr/>
        </p:nvSpPr>
        <p:spPr>
          <a:xfrm>
            <a:off x="0" y="9220200"/>
            <a:ext cx="18288000" cy="727710"/>
          </a:xfrm>
          <a:prstGeom prst="rect">
            <a:avLst/>
          </a:prstGeom>
          <a:noFill/>
          <a:ln>
            <a:noFill/>
          </a:ln>
        </p:spPr>
        <p:txBody>
          <a:bodyPr anchorCtr="0" anchor="t" bIns="0" lIns="0" spcFirstLastPara="1" rIns="0" wrap="square" tIns="0">
            <a:spAutoFit/>
          </a:bodyPr>
          <a:lstStyle/>
          <a:p>
            <a:pPr indent="0" lvl="0" marL="0" marR="0" rtl="0" algn="ctr">
              <a:lnSpc>
                <a:spcPct val="140000"/>
              </a:lnSpc>
              <a:spcBef>
                <a:spcPts val="0"/>
              </a:spcBef>
              <a:spcAft>
                <a:spcPts val="0"/>
              </a:spcAft>
              <a:buNone/>
            </a:pPr>
            <a:r>
              <a:rPr b="1" i="0" lang="en-US" sz="2100" u="none" cap="none" strike="noStrike">
                <a:solidFill>
                  <a:srgbClr val="006633"/>
                </a:solidFill>
                <a:latin typeface="Arial"/>
                <a:ea typeface="Arial"/>
                <a:cs typeface="Arial"/>
                <a:sym typeface="Arial"/>
              </a:rPr>
              <a:t>By fostering collaboration and leveraging the strengths of local governance bodies, community organizations, and essential service providers, we can develop integrated solutions to build climate resilience and promote sustainable development.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EEEE1"/>
        </a:solidFill>
      </p:bgPr>
    </p:bg>
    <p:spTree>
      <p:nvGrpSpPr>
        <p:cNvPr id="138" name="Shape 138"/>
        <p:cNvGrpSpPr/>
        <p:nvPr/>
      </p:nvGrpSpPr>
      <p:grpSpPr>
        <a:xfrm>
          <a:off x="0" y="0"/>
          <a:ext cx="0" cy="0"/>
          <a:chOff x="0" y="0"/>
          <a:chExt cx="0" cy="0"/>
        </a:xfrm>
      </p:grpSpPr>
      <p:sp>
        <p:nvSpPr>
          <p:cNvPr id="139" name="Google Shape;139;p4"/>
          <p:cNvSpPr/>
          <p:nvPr/>
        </p:nvSpPr>
        <p:spPr>
          <a:xfrm>
            <a:off x="1240671" y="3491248"/>
            <a:ext cx="3193832" cy="3182218"/>
          </a:xfrm>
          <a:custGeom>
            <a:rect b="b" l="l" r="r" t="t"/>
            <a:pathLst>
              <a:path extrusionOk="0" h="3182218" w="3193832">
                <a:moveTo>
                  <a:pt x="0" y="0"/>
                </a:moveTo>
                <a:lnTo>
                  <a:pt x="3193832" y="0"/>
                </a:lnTo>
                <a:lnTo>
                  <a:pt x="3193832" y="3182219"/>
                </a:lnTo>
                <a:lnTo>
                  <a:pt x="0" y="3182219"/>
                </a:lnTo>
                <a:lnTo>
                  <a:pt x="0" y="0"/>
                </a:lnTo>
                <a:close/>
              </a:path>
            </a:pathLst>
          </a:custGeom>
          <a:blipFill rotWithShape="1">
            <a:blip r:embed="rId3">
              <a:alphaModFix/>
            </a:blip>
            <a:stretch>
              <a:fillRect b="0" l="0" r="0" t="0"/>
            </a:stretch>
          </a:blipFill>
          <a:ln>
            <a:noFill/>
          </a:ln>
        </p:spPr>
      </p:sp>
      <p:sp>
        <p:nvSpPr>
          <p:cNvPr id="140" name="Google Shape;140;p4"/>
          <p:cNvSpPr/>
          <p:nvPr/>
        </p:nvSpPr>
        <p:spPr>
          <a:xfrm>
            <a:off x="5444946" y="3491248"/>
            <a:ext cx="3193832" cy="3182218"/>
          </a:xfrm>
          <a:custGeom>
            <a:rect b="b" l="l" r="r" t="t"/>
            <a:pathLst>
              <a:path extrusionOk="0" h="3182218" w="3193832">
                <a:moveTo>
                  <a:pt x="0" y="0"/>
                </a:moveTo>
                <a:lnTo>
                  <a:pt x="3193832" y="0"/>
                </a:lnTo>
                <a:lnTo>
                  <a:pt x="3193832" y="3182219"/>
                </a:lnTo>
                <a:lnTo>
                  <a:pt x="0" y="3182219"/>
                </a:lnTo>
                <a:lnTo>
                  <a:pt x="0" y="0"/>
                </a:lnTo>
                <a:close/>
              </a:path>
            </a:pathLst>
          </a:custGeom>
          <a:blipFill rotWithShape="1">
            <a:blip r:embed="rId4">
              <a:alphaModFix/>
            </a:blip>
            <a:stretch>
              <a:fillRect b="0" l="0" r="0" t="0"/>
            </a:stretch>
          </a:blipFill>
          <a:ln>
            <a:noFill/>
          </a:ln>
        </p:spPr>
      </p:sp>
      <p:sp>
        <p:nvSpPr>
          <p:cNvPr id="141" name="Google Shape;141;p4"/>
          <p:cNvSpPr/>
          <p:nvPr/>
        </p:nvSpPr>
        <p:spPr>
          <a:xfrm>
            <a:off x="9649222" y="3491248"/>
            <a:ext cx="3193832" cy="3182218"/>
          </a:xfrm>
          <a:custGeom>
            <a:rect b="b" l="l" r="r" t="t"/>
            <a:pathLst>
              <a:path extrusionOk="0" h="3182218" w="3193832">
                <a:moveTo>
                  <a:pt x="0" y="0"/>
                </a:moveTo>
                <a:lnTo>
                  <a:pt x="3193832" y="0"/>
                </a:lnTo>
                <a:lnTo>
                  <a:pt x="3193832" y="3182219"/>
                </a:lnTo>
                <a:lnTo>
                  <a:pt x="0" y="3182219"/>
                </a:lnTo>
                <a:lnTo>
                  <a:pt x="0" y="0"/>
                </a:lnTo>
                <a:close/>
              </a:path>
            </a:pathLst>
          </a:custGeom>
          <a:blipFill rotWithShape="1">
            <a:blip r:embed="rId5">
              <a:alphaModFix/>
            </a:blip>
            <a:stretch>
              <a:fillRect b="0" l="0" r="0" t="0"/>
            </a:stretch>
          </a:blipFill>
          <a:ln>
            <a:noFill/>
          </a:ln>
        </p:spPr>
      </p:sp>
      <p:sp>
        <p:nvSpPr>
          <p:cNvPr id="142" name="Google Shape;142;p4"/>
          <p:cNvSpPr/>
          <p:nvPr/>
        </p:nvSpPr>
        <p:spPr>
          <a:xfrm>
            <a:off x="13853497" y="3491248"/>
            <a:ext cx="3193832" cy="3182218"/>
          </a:xfrm>
          <a:custGeom>
            <a:rect b="b" l="l" r="r" t="t"/>
            <a:pathLst>
              <a:path extrusionOk="0" h="3182218" w="3193832">
                <a:moveTo>
                  <a:pt x="0" y="0"/>
                </a:moveTo>
                <a:lnTo>
                  <a:pt x="3193832" y="0"/>
                </a:lnTo>
                <a:lnTo>
                  <a:pt x="3193832" y="3182219"/>
                </a:lnTo>
                <a:lnTo>
                  <a:pt x="0" y="3182219"/>
                </a:lnTo>
                <a:lnTo>
                  <a:pt x="0" y="0"/>
                </a:lnTo>
                <a:close/>
              </a:path>
            </a:pathLst>
          </a:custGeom>
          <a:blipFill rotWithShape="1">
            <a:blip r:embed="rId6">
              <a:alphaModFix/>
            </a:blip>
            <a:stretch>
              <a:fillRect b="0" l="0" r="0" t="0"/>
            </a:stretch>
          </a:blipFill>
          <a:ln>
            <a:noFill/>
          </a:ln>
        </p:spPr>
      </p:sp>
      <p:sp>
        <p:nvSpPr>
          <p:cNvPr id="143" name="Google Shape;143;p4"/>
          <p:cNvSpPr/>
          <p:nvPr/>
        </p:nvSpPr>
        <p:spPr>
          <a:xfrm>
            <a:off x="10648539" y="4484759"/>
            <a:ext cx="1195198" cy="1195198"/>
          </a:xfrm>
          <a:custGeom>
            <a:rect b="b" l="l" r="r" t="t"/>
            <a:pathLst>
              <a:path extrusionOk="0" h="1195198" w="1195198">
                <a:moveTo>
                  <a:pt x="0" y="0"/>
                </a:moveTo>
                <a:lnTo>
                  <a:pt x="1195198" y="0"/>
                </a:lnTo>
                <a:lnTo>
                  <a:pt x="1195198" y="1195197"/>
                </a:lnTo>
                <a:lnTo>
                  <a:pt x="0" y="1195197"/>
                </a:lnTo>
                <a:lnTo>
                  <a:pt x="0" y="0"/>
                </a:lnTo>
                <a:close/>
              </a:path>
            </a:pathLst>
          </a:custGeom>
          <a:blipFill rotWithShape="1">
            <a:blip r:embed="rId7">
              <a:alphaModFix/>
            </a:blip>
            <a:stretch>
              <a:fillRect b="0" l="0" r="0" t="0"/>
            </a:stretch>
          </a:blipFill>
          <a:ln>
            <a:noFill/>
          </a:ln>
        </p:spPr>
      </p:sp>
      <p:sp>
        <p:nvSpPr>
          <p:cNvPr id="144" name="Google Shape;144;p4"/>
          <p:cNvSpPr/>
          <p:nvPr/>
        </p:nvSpPr>
        <p:spPr>
          <a:xfrm>
            <a:off x="6352788" y="4325926"/>
            <a:ext cx="1378148" cy="1354031"/>
          </a:xfrm>
          <a:custGeom>
            <a:rect b="b" l="l" r="r" t="t"/>
            <a:pathLst>
              <a:path extrusionOk="0" h="1354031" w="1378148">
                <a:moveTo>
                  <a:pt x="0" y="0"/>
                </a:moveTo>
                <a:lnTo>
                  <a:pt x="1378148" y="0"/>
                </a:lnTo>
                <a:lnTo>
                  <a:pt x="1378148" y="1354030"/>
                </a:lnTo>
                <a:lnTo>
                  <a:pt x="0" y="1354030"/>
                </a:lnTo>
                <a:lnTo>
                  <a:pt x="0" y="0"/>
                </a:lnTo>
                <a:close/>
              </a:path>
            </a:pathLst>
          </a:custGeom>
          <a:blipFill rotWithShape="1">
            <a:blip r:embed="rId8">
              <a:alphaModFix/>
            </a:blip>
            <a:stretch>
              <a:fillRect b="0" l="0" r="0" t="0"/>
            </a:stretch>
          </a:blipFill>
          <a:ln>
            <a:noFill/>
          </a:ln>
        </p:spPr>
      </p:sp>
      <p:sp>
        <p:nvSpPr>
          <p:cNvPr id="145" name="Google Shape;145;p4"/>
          <p:cNvSpPr/>
          <p:nvPr/>
        </p:nvSpPr>
        <p:spPr>
          <a:xfrm>
            <a:off x="14888418" y="4484759"/>
            <a:ext cx="1156301" cy="1150520"/>
          </a:xfrm>
          <a:custGeom>
            <a:rect b="b" l="l" r="r" t="t"/>
            <a:pathLst>
              <a:path extrusionOk="0" h="1150520" w="1156301">
                <a:moveTo>
                  <a:pt x="0" y="0"/>
                </a:moveTo>
                <a:lnTo>
                  <a:pt x="1156301" y="0"/>
                </a:lnTo>
                <a:lnTo>
                  <a:pt x="1156301" y="1150519"/>
                </a:lnTo>
                <a:lnTo>
                  <a:pt x="0" y="1150519"/>
                </a:lnTo>
                <a:lnTo>
                  <a:pt x="0" y="0"/>
                </a:lnTo>
                <a:close/>
              </a:path>
            </a:pathLst>
          </a:custGeom>
          <a:blipFill rotWithShape="1">
            <a:blip r:embed="rId9">
              <a:alphaModFix/>
            </a:blip>
            <a:stretch>
              <a:fillRect b="0" l="0" r="0" t="0"/>
            </a:stretch>
          </a:blipFill>
          <a:ln>
            <a:noFill/>
          </a:ln>
        </p:spPr>
      </p:sp>
      <p:sp>
        <p:nvSpPr>
          <p:cNvPr id="146" name="Google Shape;146;p4"/>
          <p:cNvSpPr/>
          <p:nvPr/>
        </p:nvSpPr>
        <p:spPr>
          <a:xfrm>
            <a:off x="12593590" y="-58120"/>
            <a:ext cx="5676393" cy="1430924"/>
          </a:xfrm>
          <a:custGeom>
            <a:rect b="b" l="l" r="r" t="t"/>
            <a:pathLst>
              <a:path extrusionOk="0" h="1430924" w="5676393">
                <a:moveTo>
                  <a:pt x="0" y="0"/>
                </a:moveTo>
                <a:lnTo>
                  <a:pt x="5676393" y="0"/>
                </a:lnTo>
                <a:lnTo>
                  <a:pt x="5676393" y="1430924"/>
                </a:lnTo>
                <a:lnTo>
                  <a:pt x="0" y="1430924"/>
                </a:lnTo>
                <a:lnTo>
                  <a:pt x="0" y="0"/>
                </a:lnTo>
                <a:close/>
              </a:path>
            </a:pathLst>
          </a:custGeom>
          <a:blipFill rotWithShape="1">
            <a:blip r:embed="rId10">
              <a:alphaModFix/>
            </a:blip>
            <a:stretch>
              <a:fillRect b="0" l="0" r="0" t="0"/>
            </a:stretch>
          </a:blipFill>
          <a:ln>
            <a:noFill/>
          </a:ln>
        </p:spPr>
      </p:sp>
      <p:sp>
        <p:nvSpPr>
          <p:cNvPr id="147" name="Google Shape;147;p4"/>
          <p:cNvSpPr/>
          <p:nvPr/>
        </p:nvSpPr>
        <p:spPr>
          <a:xfrm>
            <a:off x="2028011" y="4484759"/>
            <a:ext cx="1619151" cy="1133784"/>
          </a:xfrm>
          <a:custGeom>
            <a:rect b="b" l="l" r="r" t="t"/>
            <a:pathLst>
              <a:path extrusionOk="0" h="1133784" w="1619151">
                <a:moveTo>
                  <a:pt x="0" y="0"/>
                </a:moveTo>
                <a:lnTo>
                  <a:pt x="1619152" y="0"/>
                </a:lnTo>
                <a:lnTo>
                  <a:pt x="1619152" y="1133784"/>
                </a:lnTo>
                <a:lnTo>
                  <a:pt x="0" y="1133784"/>
                </a:lnTo>
                <a:lnTo>
                  <a:pt x="0" y="0"/>
                </a:lnTo>
                <a:close/>
              </a:path>
            </a:pathLst>
          </a:custGeom>
          <a:blipFill rotWithShape="1">
            <a:blip r:embed="rId11">
              <a:alphaModFix/>
            </a:blip>
            <a:stretch>
              <a:fillRect b="0" l="-2255" r="-2254" t="0"/>
            </a:stretch>
          </a:blipFill>
          <a:ln>
            <a:noFill/>
          </a:ln>
        </p:spPr>
      </p:sp>
      <p:sp>
        <p:nvSpPr>
          <p:cNvPr id="148" name="Google Shape;148;p4"/>
          <p:cNvSpPr txBox="1"/>
          <p:nvPr/>
        </p:nvSpPr>
        <p:spPr>
          <a:xfrm>
            <a:off x="3788728" y="1712659"/>
            <a:ext cx="11720987" cy="1286335"/>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1" i="0" lang="en-US" sz="7481" u="none" cap="none" strike="noStrike">
                <a:solidFill>
                  <a:srgbClr val="405449"/>
                </a:solidFill>
                <a:latin typeface="Arial"/>
                <a:ea typeface="Arial"/>
                <a:cs typeface="Arial"/>
                <a:sym typeface="Arial"/>
              </a:rPr>
              <a:t>COMPONENTS OF GIST</a:t>
            </a:r>
            <a:endParaRPr/>
          </a:p>
        </p:txBody>
      </p:sp>
      <p:sp>
        <p:nvSpPr>
          <p:cNvPr id="149" name="Google Shape;149;p4"/>
          <p:cNvSpPr txBox="1"/>
          <p:nvPr/>
        </p:nvSpPr>
        <p:spPr>
          <a:xfrm>
            <a:off x="1081638" y="7083547"/>
            <a:ext cx="3511897" cy="1232817"/>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None/>
            </a:pPr>
            <a:r>
              <a:rPr b="1" i="0" lang="en-US" sz="3578" u="none" cap="none" strike="noStrike">
                <a:solidFill>
                  <a:srgbClr val="405449"/>
                </a:solidFill>
                <a:latin typeface="Arial"/>
                <a:ea typeface="Arial"/>
                <a:cs typeface="Arial"/>
                <a:sym typeface="Arial"/>
              </a:rPr>
              <a:t>GP-SHG Convergence</a:t>
            </a:r>
            <a:endParaRPr/>
          </a:p>
        </p:txBody>
      </p:sp>
      <p:sp>
        <p:nvSpPr>
          <p:cNvPr id="150" name="Google Shape;150;p4"/>
          <p:cNvSpPr txBox="1"/>
          <p:nvPr/>
        </p:nvSpPr>
        <p:spPr>
          <a:xfrm>
            <a:off x="5285914" y="7083547"/>
            <a:ext cx="3511897" cy="1232817"/>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None/>
            </a:pPr>
            <a:r>
              <a:rPr b="1" i="0" lang="en-US" sz="3578" u="none" cap="none" strike="noStrike">
                <a:solidFill>
                  <a:srgbClr val="7DA03C"/>
                </a:solidFill>
                <a:latin typeface="Arial"/>
                <a:ea typeface="Arial"/>
                <a:cs typeface="Arial"/>
                <a:sym typeface="Arial"/>
              </a:rPr>
              <a:t>PESA-FRA Convergence</a:t>
            </a:r>
            <a:endParaRPr/>
          </a:p>
        </p:txBody>
      </p:sp>
      <p:sp>
        <p:nvSpPr>
          <p:cNvPr id="151" name="Google Shape;151;p4"/>
          <p:cNvSpPr txBox="1"/>
          <p:nvPr/>
        </p:nvSpPr>
        <p:spPr>
          <a:xfrm>
            <a:off x="9490189" y="7083547"/>
            <a:ext cx="3511897" cy="1232817"/>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None/>
            </a:pPr>
            <a:r>
              <a:rPr b="1" i="0" lang="en-US" sz="3578" u="none" cap="none" strike="noStrike">
                <a:solidFill>
                  <a:srgbClr val="7ED957"/>
                </a:solidFill>
                <a:latin typeface="Arial"/>
                <a:ea typeface="Arial"/>
                <a:cs typeface="Arial"/>
                <a:sym typeface="Arial"/>
              </a:rPr>
              <a:t>Usage of Commons</a:t>
            </a:r>
            <a:endParaRPr/>
          </a:p>
        </p:txBody>
      </p:sp>
      <p:sp>
        <p:nvSpPr>
          <p:cNvPr id="152" name="Google Shape;152;p4"/>
          <p:cNvSpPr txBox="1"/>
          <p:nvPr/>
        </p:nvSpPr>
        <p:spPr>
          <a:xfrm>
            <a:off x="13694464" y="7083547"/>
            <a:ext cx="3511897" cy="1232817"/>
          </a:xfrm>
          <a:prstGeom prst="rect">
            <a:avLst/>
          </a:prstGeom>
          <a:noFill/>
          <a:ln>
            <a:noFill/>
          </a:ln>
        </p:spPr>
        <p:txBody>
          <a:bodyPr anchorCtr="0" anchor="t" bIns="0" lIns="0" spcFirstLastPara="1" rIns="0" wrap="square" tIns="0">
            <a:spAutoFit/>
          </a:bodyPr>
          <a:lstStyle/>
          <a:p>
            <a:pPr indent="0" lvl="0" marL="0" marR="0" rtl="0" algn="ctr">
              <a:lnSpc>
                <a:spcPct val="140022"/>
              </a:lnSpc>
              <a:spcBef>
                <a:spcPts val="0"/>
              </a:spcBef>
              <a:spcAft>
                <a:spcPts val="0"/>
              </a:spcAft>
              <a:buNone/>
            </a:pPr>
            <a:r>
              <a:rPr b="1" i="0" lang="en-US" sz="3578" u="none" cap="none" strike="noStrike">
                <a:solidFill>
                  <a:srgbClr val="15BF9E"/>
                </a:solidFill>
                <a:latin typeface="Arial"/>
                <a:ea typeface="Arial"/>
                <a:cs typeface="Arial"/>
                <a:sym typeface="Arial"/>
              </a:rPr>
              <a:t>Localisation of SDGs</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EEEE1"/>
        </a:solidFill>
      </p:bgPr>
    </p:bg>
    <p:spTree>
      <p:nvGrpSpPr>
        <p:cNvPr id="156" name="Shape 156"/>
        <p:cNvGrpSpPr/>
        <p:nvPr/>
      </p:nvGrpSpPr>
      <p:grpSpPr>
        <a:xfrm>
          <a:off x="0" y="0"/>
          <a:ext cx="0" cy="0"/>
          <a:chOff x="0" y="0"/>
          <a:chExt cx="0" cy="0"/>
        </a:xfrm>
      </p:grpSpPr>
      <p:sp>
        <p:nvSpPr>
          <p:cNvPr id="157" name="Google Shape;157;p5"/>
          <p:cNvSpPr/>
          <p:nvPr/>
        </p:nvSpPr>
        <p:spPr>
          <a:xfrm>
            <a:off x="10821155" y="1576064"/>
            <a:ext cx="6438145" cy="7024435"/>
          </a:xfrm>
          <a:custGeom>
            <a:rect b="b" l="l" r="r" t="t"/>
            <a:pathLst>
              <a:path extrusionOk="0" h="7024435" w="6438145">
                <a:moveTo>
                  <a:pt x="0" y="0"/>
                </a:moveTo>
                <a:lnTo>
                  <a:pt x="6438145" y="0"/>
                </a:lnTo>
                <a:lnTo>
                  <a:pt x="6438145" y="7024435"/>
                </a:lnTo>
                <a:lnTo>
                  <a:pt x="0" y="7024435"/>
                </a:lnTo>
                <a:lnTo>
                  <a:pt x="0" y="0"/>
                </a:lnTo>
                <a:close/>
              </a:path>
            </a:pathLst>
          </a:custGeom>
          <a:blipFill rotWithShape="1">
            <a:blip r:embed="rId3">
              <a:alphaModFix/>
            </a:blip>
            <a:stretch>
              <a:fillRect b="-1670" l="-1629" r="-6016" t="-13053"/>
            </a:stretch>
          </a:blipFill>
          <a:ln>
            <a:noFill/>
          </a:ln>
        </p:spPr>
      </p:sp>
      <p:sp>
        <p:nvSpPr>
          <p:cNvPr id="158" name="Google Shape;158;p5"/>
          <p:cNvSpPr txBox="1"/>
          <p:nvPr/>
        </p:nvSpPr>
        <p:spPr>
          <a:xfrm>
            <a:off x="924082" y="393064"/>
            <a:ext cx="7577435" cy="181102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US" sz="5199" u="none" cap="none" strike="noStrike">
                <a:solidFill>
                  <a:srgbClr val="405449"/>
                </a:solidFill>
                <a:latin typeface="Arial"/>
                <a:ea typeface="Arial"/>
                <a:cs typeface="Arial"/>
                <a:sym typeface="Arial"/>
              </a:rPr>
              <a:t>STATES FOR PILOT  IMPLEMENTATION</a:t>
            </a:r>
            <a:endParaRPr/>
          </a:p>
        </p:txBody>
      </p:sp>
      <p:sp>
        <p:nvSpPr>
          <p:cNvPr id="159" name="Google Shape;159;p5"/>
          <p:cNvSpPr/>
          <p:nvPr/>
        </p:nvSpPr>
        <p:spPr>
          <a:xfrm>
            <a:off x="11219765" y="56418"/>
            <a:ext cx="6028346" cy="1519646"/>
          </a:xfrm>
          <a:custGeom>
            <a:rect b="b" l="l" r="r" t="t"/>
            <a:pathLst>
              <a:path extrusionOk="0" h="1519646" w="6028346">
                <a:moveTo>
                  <a:pt x="0" y="0"/>
                </a:moveTo>
                <a:lnTo>
                  <a:pt x="6028347" y="0"/>
                </a:lnTo>
                <a:lnTo>
                  <a:pt x="6028347" y="1519646"/>
                </a:lnTo>
                <a:lnTo>
                  <a:pt x="0" y="1519646"/>
                </a:lnTo>
                <a:lnTo>
                  <a:pt x="0" y="0"/>
                </a:lnTo>
                <a:close/>
              </a:path>
            </a:pathLst>
          </a:custGeom>
          <a:blipFill rotWithShape="1">
            <a:blip r:embed="rId4">
              <a:alphaModFix/>
            </a:blip>
            <a:stretch>
              <a:fillRect b="0" l="0" r="0" t="0"/>
            </a:stretch>
          </a:blipFill>
          <a:ln>
            <a:noFill/>
          </a:ln>
        </p:spPr>
      </p:sp>
      <p:sp>
        <p:nvSpPr>
          <p:cNvPr id="160" name="Google Shape;160;p5"/>
          <p:cNvSpPr/>
          <p:nvPr/>
        </p:nvSpPr>
        <p:spPr>
          <a:xfrm rot="10800000">
            <a:off x="387067" y="4760028"/>
            <a:ext cx="4638096" cy="345139"/>
          </a:xfrm>
          <a:custGeom>
            <a:rect b="b" l="l" r="r" t="t"/>
            <a:pathLst>
              <a:path extrusionOk="0" h="345139" w="4638096">
                <a:moveTo>
                  <a:pt x="0" y="0"/>
                </a:moveTo>
                <a:lnTo>
                  <a:pt x="4638096" y="0"/>
                </a:lnTo>
                <a:lnTo>
                  <a:pt x="4638096" y="345139"/>
                </a:lnTo>
                <a:lnTo>
                  <a:pt x="0" y="345139"/>
                </a:lnTo>
                <a:lnTo>
                  <a:pt x="0" y="0"/>
                </a:lnTo>
                <a:close/>
              </a:path>
            </a:pathLst>
          </a:custGeom>
          <a:blipFill rotWithShape="1">
            <a:blip r:embed="rId5">
              <a:alphaModFix amt="72000"/>
            </a:blip>
            <a:stretch>
              <a:fillRect b="-286339" l="0" r="0" t="0"/>
            </a:stretch>
          </a:blipFill>
          <a:ln>
            <a:noFill/>
          </a:ln>
        </p:spPr>
      </p:sp>
      <p:grpSp>
        <p:nvGrpSpPr>
          <p:cNvPr id="161" name="Google Shape;161;p5"/>
          <p:cNvGrpSpPr/>
          <p:nvPr/>
        </p:nvGrpSpPr>
        <p:grpSpPr>
          <a:xfrm>
            <a:off x="314757" y="3307185"/>
            <a:ext cx="4782716" cy="1526146"/>
            <a:chOff x="0" y="-38100"/>
            <a:chExt cx="1632342" cy="520874"/>
          </a:xfrm>
        </p:grpSpPr>
        <p:sp>
          <p:nvSpPr>
            <p:cNvPr id="162" name="Google Shape;162;p5"/>
            <p:cNvSpPr/>
            <p:nvPr/>
          </p:nvSpPr>
          <p:spPr>
            <a:xfrm>
              <a:off x="0" y="0"/>
              <a:ext cx="1632342" cy="482774"/>
            </a:xfrm>
            <a:custGeom>
              <a:rect b="b" l="l" r="r" t="t"/>
              <a:pathLst>
                <a:path extrusionOk="0" h="482774" w="1632342">
                  <a:moveTo>
                    <a:pt x="51799" y="0"/>
                  </a:moveTo>
                  <a:lnTo>
                    <a:pt x="1580543" y="0"/>
                  </a:lnTo>
                  <a:cubicBezTo>
                    <a:pt x="1609151" y="0"/>
                    <a:pt x="1632342" y="23191"/>
                    <a:pt x="1632342" y="51799"/>
                  </a:cubicBezTo>
                  <a:lnTo>
                    <a:pt x="1632342" y="430974"/>
                  </a:lnTo>
                  <a:cubicBezTo>
                    <a:pt x="1632342" y="459582"/>
                    <a:pt x="1609151" y="482774"/>
                    <a:pt x="1580543" y="482774"/>
                  </a:cubicBezTo>
                  <a:lnTo>
                    <a:pt x="51799" y="482774"/>
                  </a:lnTo>
                  <a:cubicBezTo>
                    <a:pt x="23191" y="482774"/>
                    <a:pt x="0" y="459582"/>
                    <a:pt x="0" y="430974"/>
                  </a:cubicBezTo>
                  <a:lnTo>
                    <a:pt x="0" y="51799"/>
                  </a:lnTo>
                  <a:cubicBezTo>
                    <a:pt x="0" y="23191"/>
                    <a:pt x="23191" y="0"/>
                    <a:pt x="51799" y="0"/>
                  </a:cubicBezTo>
                  <a:close/>
                </a:path>
              </a:pathLst>
            </a:custGeom>
            <a:solidFill>
              <a:srgbClr val="F8F8F8"/>
            </a:solidFill>
            <a:ln cap="rnd" cmpd="sng" w="104775">
              <a:solidFill>
                <a:srgbClr val="0066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5"/>
            <p:cNvSpPr txBox="1"/>
            <p:nvPr/>
          </p:nvSpPr>
          <p:spPr>
            <a:xfrm>
              <a:off x="0" y="-38100"/>
              <a:ext cx="1632342" cy="520874"/>
            </a:xfrm>
            <a:prstGeom prst="rect">
              <a:avLst/>
            </a:prstGeom>
            <a:noFill/>
            <a:ln>
              <a:noFill/>
            </a:ln>
          </p:spPr>
          <p:txBody>
            <a:bodyPr anchorCtr="0" anchor="ctr" bIns="34425" lIns="34425" spcFirstLastPara="1" rIns="34425" wrap="square" tIns="34425">
              <a:noAutofit/>
            </a:bodyPr>
            <a:lstStyle/>
            <a:p>
              <a:pPr indent="0" lvl="0" marL="0" marR="0" rtl="0" algn="ctr">
                <a:lnSpc>
                  <a:spcPct val="153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4" name="Google Shape;164;p5"/>
          <p:cNvSpPr/>
          <p:nvPr/>
        </p:nvSpPr>
        <p:spPr>
          <a:xfrm rot="10800000">
            <a:off x="387067" y="6412607"/>
            <a:ext cx="4638096" cy="345139"/>
          </a:xfrm>
          <a:custGeom>
            <a:rect b="b" l="l" r="r" t="t"/>
            <a:pathLst>
              <a:path extrusionOk="0" h="345139" w="4638096">
                <a:moveTo>
                  <a:pt x="0" y="0"/>
                </a:moveTo>
                <a:lnTo>
                  <a:pt x="4638096" y="0"/>
                </a:lnTo>
                <a:lnTo>
                  <a:pt x="4638096" y="345139"/>
                </a:lnTo>
                <a:lnTo>
                  <a:pt x="0" y="345139"/>
                </a:lnTo>
                <a:lnTo>
                  <a:pt x="0" y="0"/>
                </a:lnTo>
                <a:close/>
              </a:path>
            </a:pathLst>
          </a:custGeom>
          <a:blipFill rotWithShape="1">
            <a:blip r:embed="rId5">
              <a:alphaModFix amt="72000"/>
            </a:blip>
            <a:stretch>
              <a:fillRect b="-286339" l="0" r="0" t="0"/>
            </a:stretch>
          </a:blipFill>
          <a:ln>
            <a:noFill/>
          </a:ln>
        </p:spPr>
      </p:sp>
      <p:grpSp>
        <p:nvGrpSpPr>
          <p:cNvPr id="165" name="Google Shape;165;p5"/>
          <p:cNvGrpSpPr/>
          <p:nvPr/>
        </p:nvGrpSpPr>
        <p:grpSpPr>
          <a:xfrm>
            <a:off x="314757" y="4959764"/>
            <a:ext cx="4782716" cy="1526146"/>
            <a:chOff x="0" y="-38100"/>
            <a:chExt cx="1632342" cy="520874"/>
          </a:xfrm>
        </p:grpSpPr>
        <p:sp>
          <p:nvSpPr>
            <p:cNvPr id="166" name="Google Shape;166;p5"/>
            <p:cNvSpPr/>
            <p:nvPr/>
          </p:nvSpPr>
          <p:spPr>
            <a:xfrm>
              <a:off x="0" y="0"/>
              <a:ext cx="1632342" cy="482774"/>
            </a:xfrm>
            <a:custGeom>
              <a:rect b="b" l="l" r="r" t="t"/>
              <a:pathLst>
                <a:path extrusionOk="0" h="482774" w="1632342">
                  <a:moveTo>
                    <a:pt x="51799" y="0"/>
                  </a:moveTo>
                  <a:lnTo>
                    <a:pt x="1580543" y="0"/>
                  </a:lnTo>
                  <a:cubicBezTo>
                    <a:pt x="1609151" y="0"/>
                    <a:pt x="1632342" y="23191"/>
                    <a:pt x="1632342" y="51799"/>
                  </a:cubicBezTo>
                  <a:lnTo>
                    <a:pt x="1632342" y="430974"/>
                  </a:lnTo>
                  <a:cubicBezTo>
                    <a:pt x="1632342" y="459582"/>
                    <a:pt x="1609151" y="482774"/>
                    <a:pt x="1580543" y="482774"/>
                  </a:cubicBezTo>
                  <a:lnTo>
                    <a:pt x="51799" y="482774"/>
                  </a:lnTo>
                  <a:cubicBezTo>
                    <a:pt x="23191" y="482774"/>
                    <a:pt x="0" y="459582"/>
                    <a:pt x="0" y="430974"/>
                  </a:cubicBezTo>
                  <a:lnTo>
                    <a:pt x="0" y="51799"/>
                  </a:lnTo>
                  <a:cubicBezTo>
                    <a:pt x="0" y="23191"/>
                    <a:pt x="23191" y="0"/>
                    <a:pt x="51799" y="0"/>
                  </a:cubicBezTo>
                  <a:close/>
                </a:path>
              </a:pathLst>
            </a:custGeom>
            <a:solidFill>
              <a:srgbClr val="F8F8F8"/>
            </a:solidFill>
            <a:ln cap="rnd" cmpd="sng" w="104775">
              <a:solidFill>
                <a:srgbClr val="0066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5"/>
            <p:cNvSpPr txBox="1"/>
            <p:nvPr/>
          </p:nvSpPr>
          <p:spPr>
            <a:xfrm>
              <a:off x="0" y="-38100"/>
              <a:ext cx="1632342" cy="520874"/>
            </a:xfrm>
            <a:prstGeom prst="rect">
              <a:avLst/>
            </a:prstGeom>
            <a:noFill/>
            <a:ln>
              <a:noFill/>
            </a:ln>
          </p:spPr>
          <p:txBody>
            <a:bodyPr anchorCtr="0" anchor="ctr" bIns="34425" lIns="34425" spcFirstLastPara="1" rIns="34425" wrap="square" tIns="34425">
              <a:noAutofit/>
            </a:bodyPr>
            <a:lstStyle/>
            <a:p>
              <a:pPr indent="0" lvl="0" marL="0" marR="0" rtl="0" algn="ctr">
                <a:lnSpc>
                  <a:spcPct val="153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8" name="Google Shape;168;p5"/>
          <p:cNvSpPr txBox="1"/>
          <p:nvPr/>
        </p:nvSpPr>
        <p:spPr>
          <a:xfrm>
            <a:off x="1035511" y="5381697"/>
            <a:ext cx="3405702" cy="716280"/>
          </a:xfrm>
          <a:prstGeom prst="rect">
            <a:avLst/>
          </a:prstGeom>
          <a:noFill/>
          <a:ln>
            <a:noFill/>
          </a:ln>
        </p:spPr>
        <p:txBody>
          <a:bodyPr anchorCtr="0" anchor="t" bIns="0" lIns="0" spcFirstLastPara="1" rIns="0" wrap="square" tIns="0">
            <a:spAutoFit/>
          </a:bodyPr>
          <a:lstStyle/>
          <a:p>
            <a:pPr indent="0" lvl="0" marL="0" marR="0" rtl="0" algn="l">
              <a:lnSpc>
                <a:spcPct val="128000"/>
              </a:lnSpc>
              <a:spcBef>
                <a:spcPts val="0"/>
              </a:spcBef>
              <a:spcAft>
                <a:spcPts val="0"/>
              </a:spcAft>
              <a:buNone/>
            </a:pPr>
            <a:r>
              <a:rPr b="1" i="0" lang="en-US" sz="4500" u="none" cap="none" strike="noStrike">
                <a:solidFill>
                  <a:srgbClr val="333231"/>
                </a:solidFill>
                <a:latin typeface="Montserrat"/>
                <a:ea typeface="Montserrat"/>
                <a:cs typeface="Montserrat"/>
                <a:sym typeface="Montserrat"/>
              </a:rPr>
              <a:t>ODISHA</a:t>
            </a:r>
            <a:endParaRPr/>
          </a:p>
        </p:txBody>
      </p:sp>
      <p:sp>
        <p:nvSpPr>
          <p:cNvPr id="169" name="Google Shape;169;p5"/>
          <p:cNvSpPr txBox="1"/>
          <p:nvPr/>
        </p:nvSpPr>
        <p:spPr>
          <a:xfrm>
            <a:off x="820597" y="3590157"/>
            <a:ext cx="4204565" cy="716280"/>
          </a:xfrm>
          <a:prstGeom prst="rect">
            <a:avLst/>
          </a:prstGeom>
          <a:noFill/>
          <a:ln>
            <a:noFill/>
          </a:ln>
        </p:spPr>
        <p:txBody>
          <a:bodyPr anchorCtr="0" anchor="t" bIns="0" lIns="0" spcFirstLastPara="1" rIns="0" wrap="square" tIns="0">
            <a:spAutoFit/>
          </a:bodyPr>
          <a:lstStyle/>
          <a:p>
            <a:pPr indent="0" lvl="0" marL="0" marR="0" rtl="0" algn="l">
              <a:lnSpc>
                <a:spcPct val="128000"/>
              </a:lnSpc>
              <a:spcBef>
                <a:spcPts val="0"/>
              </a:spcBef>
              <a:spcAft>
                <a:spcPts val="0"/>
              </a:spcAft>
              <a:buNone/>
            </a:pPr>
            <a:r>
              <a:rPr b="1" i="0" lang="en-US" sz="4500" u="none" cap="none" strike="noStrike">
                <a:solidFill>
                  <a:srgbClr val="333231"/>
                </a:solidFill>
                <a:latin typeface="Montserrat"/>
                <a:ea typeface="Montserrat"/>
                <a:cs typeface="Montserrat"/>
                <a:sym typeface="Montserrat"/>
              </a:rPr>
              <a:t>KARNATAKA</a:t>
            </a:r>
            <a:endParaRPr/>
          </a:p>
        </p:txBody>
      </p:sp>
      <p:sp>
        <p:nvSpPr>
          <p:cNvPr id="170" name="Google Shape;170;p5"/>
          <p:cNvSpPr/>
          <p:nvPr/>
        </p:nvSpPr>
        <p:spPr>
          <a:xfrm rot="10800000">
            <a:off x="5409975" y="6505143"/>
            <a:ext cx="4708750" cy="350397"/>
          </a:xfrm>
          <a:custGeom>
            <a:rect b="b" l="l" r="r" t="t"/>
            <a:pathLst>
              <a:path extrusionOk="0" h="350397" w="4708750">
                <a:moveTo>
                  <a:pt x="0" y="0"/>
                </a:moveTo>
                <a:lnTo>
                  <a:pt x="4708750" y="0"/>
                </a:lnTo>
                <a:lnTo>
                  <a:pt x="4708750" y="350397"/>
                </a:lnTo>
                <a:lnTo>
                  <a:pt x="0" y="350397"/>
                </a:lnTo>
                <a:lnTo>
                  <a:pt x="0" y="0"/>
                </a:lnTo>
                <a:close/>
              </a:path>
            </a:pathLst>
          </a:custGeom>
          <a:blipFill rotWithShape="1">
            <a:blip r:embed="rId5">
              <a:alphaModFix amt="72000"/>
            </a:blip>
            <a:stretch>
              <a:fillRect b="-286339" l="0" r="0" t="0"/>
            </a:stretch>
          </a:blipFill>
          <a:ln>
            <a:noFill/>
          </a:ln>
        </p:spPr>
      </p:sp>
      <p:grpSp>
        <p:nvGrpSpPr>
          <p:cNvPr id="171" name="Google Shape;171;p5"/>
          <p:cNvGrpSpPr/>
          <p:nvPr/>
        </p:nvGrpSpPr>
        <p:grpSpPr>
          <a:xfrm>
            <a:off x="5336563" y="5030168"/>
            <a:ext cx="4855573" cy="1549393"/>
            <a:chOff x="0" y="-38100"/>
            <a:chExt cx="1632342" cy="520874"/>
          </a:xfrm>
        </p:grpSpPr>
        <p:sp>
          <p:nvSpPr>
            <p:cNvPr id="172" name="Google Shape;172;p5"/>
            <p:cNvSpPr/>
            <p:nvPr/>
          </p:nvSpPr>
          <p:spPr>
            <a:xfrm>
              <a:off x="0" y="0"/>
              <a:ext cx="1632342" cy="482774"/>
            </a:xfrm>
            <a:custGeom>
              <a:rect b="b" l="l" r="r" t="t"/>
              <a:pathLst>
                <a:path extrusionOk="0" h="482774" w="1632342">
                  <a:moveTo>
                    <a:pt x="51022" y="0"/>
                  </a:moveTo>
                  <a:lnTo>
                    <a:pt x="1581320" y="0"/>
                  </a:lnTo>
                  <a:cubicBezTo>
                    <a:pt x="1609499" y="0"/>
                    <a:pt x="1632342" y="22843"/>
                    <a:pt x="1632342" y="51022"/>
                  </a:cubicBezTo>
                  <a:lnTo>
                    <a:pt x="1632342" y="431752"/>
                  </a:lnTo>
                  <a:cubicBezTo>
                    <a:pt x="1632342" y="459930"/>
                    <a:pt x="1609499" y="482774"/>
                    <a:pt x="1581320" y="482774"/>
                  </a:cubicBezTo>
                  <a:lnTo>
                    <a:pt x="51022" y="482774"/>
                  </a:lnTo>
                  <a:cubicBezTo>
                    <a:pt x="22843" y="482774"/>
                    <a:pt x="0" y="459930"/>
                    <a:pt x="0" y="431752"/>
                  </a:cubicBezTo>
                  <a:lnTo>
                    <a:pt x="0" y="51022"/>
                  </a:lnTo>
                  <a:cubicBezTo>
                    <a:pt x="0" y="22843"/>
                    <a:pt x="22843" y="0"/>
                    <a:pt x="51022" y="0"/>
                  </a:cubicBezTo>
                  <a:close/>
                </a:path>
              </a:pathLst>
            </a:custGeom>
            <a:solidFill>
              <a:srgbClr val="F8F8F8"/>
            </a:solidFill>
            <a:ln cap="rnd" cmpd="sng" w="104775">
              <a:solidFill>
                <a:srgbClr val="0066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5"/>
            <p:cNvSpPr txBox="1"/>
            <p:nvPr/>
          </p:nvSpPr>
          <p:spPr>
            <a:xfrm>
              <a:off x="0" y="-38100"/>
              <a:ext cx="1632342" cy="520874"/>
            </a:xfrm>
            <a:prstGeom prst="rect">
              <a:avLst/>
            </a:prstGeom>
            <a:noFill/>
            <a:ln>
              <a:noFill/>
            </a:ln>
          </p:spPr>
          <p:txBody>
            <a:bodyPr anchorCtr="0" anchor="ctr" bIns="34950" lIns="34950" spcFirstLastPara="1" rIns="34950" wrap="square" tIns="34950">
              <a:noAutofit/>
            </a:bodyPr>
            <a:lstStyle/>
            <a:p>
              <a:pPr indent="0" lvl="0" marL="0" marR="0" rtl="0" algn="ctr">
                <a:lnSpc>
                  <a:spcPct val="153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4" name="Google Shape;174;p5"/>
          <p:cNvSpPr txBox="1"/>
          <p:nvPr/>
        </p:nvSpPr>
        <p:spPr>
          <a:xfrm>
            <a:off x="5793258" y="5660072"/>
            <a:ext cx="2879647" cy="172795"/>
          </a:xfrm>
          <a:prstGeom prst="rect">
            <a:avLst/>
          </a:prstGeom>
          <a:noFill/>
          <a:ln>
            <a:noFill/>
          </a:ln>
        </p:spPr>
        <p:txBody>
          <a:bodyPr anchorCtr="0" anchor="t" bIns="0" lIns="0" spcFirstLastPara="1" rIns="0" wrap="square" tIns="0">
            <a:spAutoFit/>
          </a:bodyPr>
          <a:lstStyle/>
          <a:p>
            <a:pPr indent="0" lvl="0" marL="0" marR="0" rtl="0" algn="l">
              <a:lnSpc>
                <a:spcPct val="79000"/>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75" name="Google Shape;175;p5"/>
          <p:cNvSpPr/>
          <p:nvPr/>
        </p:nvSpPr>
        <p:spPr>
          <a:xfrm rot="10800000">
            <a:off x="5409975" y="8182896"/>
            <a:ext cx="4708750" cy="350397"/>
          </a:xfrm>
          <a:custGeom>
            <a:rect b="b" l="l" r="r" t="t"/>
            <a:pathLst>
              <a:path extrusionOk="0" h="350397" w="4708750">
                <a:moveTo>
                  <a:pt x="0" y="0"/>
                </a:moveTo>
                <a:lnTo>
                  <a:pt x="4708750" y="0"/>
                </a:lnTo>
                <a:lnTo>
                  <a:pt x="4708750" y="350397"/>
                </a:lnTo>
                <a:lnTo>
                  <a:pt x="0" y="350397"/>
                </a:lnTo>
                <a:lnTo>
                  <a:pt x="0" y="0"/>
                </a:lnTo>
                <a:close/>
              </a:path>
            </a:pathLst>
          </a:custGeom>
          <a:blipFill rotWithShape="1">
            <a:blip r:embed="rId5">
              <a:alphaModFix amt="72000"/>
            </a:blip>
            <a:stretch>
              <a:fillRect b="-286339" l="0" r="0" t="0"/>
            </a:stretch>
          </a:blipFill>
          <a:ln>
            <a:noFill/>
          </a:ln>
        </p:spPr>
      </p:sp>
      <p:grpSp>
        <p:nvGrpSpPr>
          <p:cNvPr id="176" name="Google Shape;176;p5"/>
          <p:cNvGrpSpPr/>
          <p:nvPr/>
        </p:nvGrpSpPr>
        <p:grpSpPr>
          <a:xfrm>
            <a:off x="5336563" y="6707921"/>
            <a:ext cx="4855573" cy="1549393"/>
            <a:chOff x="0" y="-38100"/>
            <a:chExt cx="1632342" cy="520874"/>
          </a:xfrm>
        </p:grpSpPr>
        <p:sp>
          <p:nvSpPr>
            <p:cNvPr id="177" name="Google Shape;177;p5"/>
            <p:cNvSpPr/>
            <p:nvPr/>
          </p:nvSpPr>
          <p:spPr>
            <a:xfrm>
              <a:off x="0" y="0"/>
              <a:ext cx="1632342" cy="482774"/>
            </a:xfrm>
            <a:custGeom>
              <a:rect b="b" l="l" r="r" t="t"/>
              <a:pathLst>
                <a:path extrusionOk="0" h="482774" w="1632342">
                  <a:moveTo>
                    <a:pt x="51022" y="0"/>
                  </a:moveTo>
                  <a:lnTo>
                    <a:pt x="1581320" y="0"/>
                  </a:lnTo>
                  <a:cubicBezTo>
                    <a:pt x="1609499" y="0"/>
                    <a:pt x="1632342" y="22843"/>
                    <a:pt x="1632342" y="51022"/>
                  </a:cubicBezTo>
                  <a:lnTo>
                    <a:pt x="1632342" y="431752"/>
                  </a:lnTo>
                  <a:cubicBezTo>
                    <a:pt x="1632342" y="459930"/>
                    <a:pt x="1609499" y="482774"/>
                    <a:pt x="1581320" y="482774"/>
                  </a:cubicBezTo>
                  <a:lnTo>
                    <a:pt x="51022" y="482774"/>
                  </a:lnTo>
                  <a:cubicBezTo>
                    <a:pt x="22843" y="482774"/>
                    <a:pt x="0" y="459930"/>
                    <a:pt x="0" y="431752"/>
                  </a:cubicBezTo>
                  <a:lnTo>
                    <a:pt x="0" y="51022"/>
                  </a:lnTo>
                  <a:cubicBezTo>
                    <a:pt x="0" y="22843"/>
                    <a:pt x="22843" y="0"/>
                    <a:pt x="51022" y="0"/>
                  </a:cubicBezTo>
                  <a:close/>
                </a:path>
              </a:pathLst>
            </a:custGeom>
            <a:solidFill>
              <a:srgbClr val="F8F8F8"/>
            </a:solidFill>
            <a:ln cap="rnd" cmpd="sng" w="104775">
              <a:solidFill>
                <a:srgbClr val="00663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5"/>
            <p:cNvSpPr txBox="1"/>
            <p:nvPr/>
          </p:nvSpPr>
          <p:spPr>
            <a:xfrm>
              <a:off x="0" y="-38100"/>
              <a:ext cx="1632342" cy="520874"/>
            </a:xfrm>
            <a:prstGeom prst="rect">
              <a:avLst/>
            </a:prstGeom>
            <a:noFill/>
            <a:ln>
              <a:noFill/>
            </a:ln>
          </p:spPr>
          <p:txBody>
            <a:bodyPr anchorCtr="0" anchor="ctr" bIns="34950" lIns="34950" spcFirstLastPara="1" rIns="34950" wrap="square" tIns="34950">
              <a:noAutofit/>
            </a:bodyPr>
            <a:lstStyle/>
            <a:p>
              <a:pPr indent="0" lvl="0" marL="0" marR="0" rtl="0" algn="ctr">
                <a:lnSpc>
                  <a:spcPct val="153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79" name="Google Shape;179;p5"/>
          <p:cNvSpPr txBox="1"/>
          <p:nvPr/>
        </p:nvSpPr>
        <p:spPr>
          <a:xfrm>
            <a:off x="5793258" y="7153895"/>
            <a:ext cx="4325467" cy="716280"/>
          </a:xfrm>
          <a:prstGeom prst="rect">
            <a:avLst/>
          </a:prstGeom>
          <a:noFill/>
          <a:ln>
            <a:noFill/>
          </a:ln>
        </p:spPr>
        <p:txBody>
          <a:bodyPr anchorCtr="0" anchor="t" bIns="0" lIns="0" spcFirstLastPara="1" rIns="0" wrap="square" tIns="0">
            <a:spAutoFit/>
          </a:bodyPr>
          <a:lstStyle/>
          <a:p>
            <a:pPr indent="0" lvl="0" marL="0" marR="0" rtl="0" algn="l">
              <a:lnSpc>
                <a:spcPct val="128000"/>
              </a:lnSpc>
              <a:spcBef>
                <a:spcPts val="0"/>
              </a:spcBef>
              <a:spcAft>
                <a:spcPts val="0"/>
              </a:spcAft>
              <a:buNone/>
            </a:pPr>
            <a:r>
              <a:rPr b="1" i="0" lang="en-US" sz="4500" u="none" cap="none" strike="noStrike">
                <a:solidFill>
                  <a:srgbClr val="333231"/>
                </a:solidFill>
                <a:latin typeface="Montserrat"/>
                <a:ea typeface="Montserrat"/>
                <a:cs typeface="Montserrat"/>
                <a:sym typeface="Montserrat"/>
              </a:rPr>
              <a:t>TAMIL NADU</a:t>
            </a:r>
            <a:endParaRPr/>
          </a:p>
        </p:txBody>
      </p:sp>
      <p:sp>
        <p:nvSpPr>
          <p:cNvPr id="180" name="Google Shape;180;p5"/>
          <p:cNvSpPr txBox="1"/>
          <p:nvPr/>
        </p:nvSpPr>
        <p:spPr>
          <a:xfrm>
            <a:off x="5850110" y="5517339"/>
            <a:ext cx="4080188" cy="716280"/>
          </a:xfrm>
          <a:prstGeom prst="rect">
            <a:avLst/>
          </a:prstGeom>
          <a:noFill/>
          <a:ln>
            <a:noFill/>
          </a:ln>
        </p:spPr>
        <p:txBody>
          <a:bodyPr anchorCtr="0" anchor="t" bIns="0" lIns="0" spcFirstLastPara="1" rIns="0" wrap="square" tIns="0">
            <a:spAutoFit/>
          </a:bodyPr>
          <a:lstStyle/>
          <a:p>
            <a:pPr indent="0" lvl="0" marL="0" marR="0" rtl="0" algn="l">
              <a:lnSpc>
                <a:spcPct val="128000"/>
              </a:lnSpc>
              <a:spcBef>
                <a:spcPts val="0"/>
              </a:spcBef>
              <a:spcAft>
                <a:spcPts val="0"/>
              </a:spcAft>
              <a:buNone/>
            </a:pPr>
            <a:r>
              <a:rPr b="1" i="0" lang="en-US" sz="4500" u="none" cap="none" strike="noStrike">
                <a:solidFill>
                  <a:srgbClr val="333231"/>
                </a:solidFill>
                <a:latin typeface="Montserrat"/>
                <a:ea typeface="Montserrat"/>
                <a:cs typeface="Montserrat"/>
                <a:sym typeface="Montserrat"/>
              </a:rPr>
              <a:t>JHARKHAND</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EEEE1"/>
        </a:solidFill>
      </p:bgPr>
    </p:bg>
    <p:spTree>
      <p:nvGrpSpPr>
        <p:cNvPr id="184" name="Shape 184"/>
        <p:cNvGrpSpPr/>
        <p:nvPr/>
      </p:nvGrpSpPr>
      <p:grpSpPr>
        <a:xfrm>
          <a:off x="0" y="0"/>
          <a:ext cx="0" cy="0"/>
          <a:chOff x="0" y="0"/>
          <a:chExt cx="0" cy="0"/>
        </a:xfrm>
      </p:grpSpPr>
      <p:sp>
        <p:nvSpPr>
          <p:cNvPr id="185" name="Google Shape;185;p6"/>
          <p:cNvSpPr/>
          <p:nvPr/>
        </p:nvSpPr>
        <p:spPr>
          <a:xfrm>
            <a:off x="12082222" y="268877"/>
            <a:ext cx="6028346" cy="1519646"/>
          </a:xfrm>
          <a:custGeom>
            <a:rect b="b" l="l" r="r" t="t"/>
            <a:pathLst>
              <a:path extrusionOk="0" h="1519646" w="6028346">
                <a:moveTo>
                  <a:pt x="0" y="0"/>
                </a:moveTo>
                <a:lnTo>
                  <a:pt x="6028346" y="0"/>
                </a:lnTo>
                <a:lnTo>
                  <a:pt x="6028346" y="1519646"/>
                </a:lnTo>
                <a:lnTo>
                  <a:pt x="0" y="1519646"/>
                </a:lnTo>
                <a:lnTo>
                  <a:pt x="0" y="0"/>
                </a:lnTo>
                <a:close/>
              </a:path>
            </a:pathLst>
          </a:custGeom>
          <a:blipFill rotWithShape="1">
            <a:blip r:embed="rId3">
              <a:alphaModFix/>
            </a:blip>
            <a:stretch>
              <a:fillRect b="0" l="0" r="0" t="0"/>
            </a:stretch>
          </a:blipFill>
          <a:ln>
            <a:noFill/>
          </a:ln>
        </p:spPr>
      </p:sp>
      <p:sp>
        <p:nvSpPr>
          <p:cNvPr descr="preencoded.png" id="186" name="Google Shape;186;p6"/>
          <p:cNvSpPr/>
          <p:nvPr/>
        </p:nvSpPr>
        <p:spPr>
          <a:xfrm>
            <a:off x="11252568" y="2009397"/>
            <a:ext cx="6858000" cy="10066126"/>
          </a:xfrm>
          <a:custGeom>
            <a:rect b="b" l="l" r="r" t="t"/>
            <a:pathLst>
              <a:path extrusionOk="0" h="10066126" w="6858000">
                <a:moveTo>
                  <a:pt x="0" y="0"/>
                </a:moveTo>
                <a:lnTo>
                  <a:pt x="6858000" y="0"/>
                </a:lnTo>
                <a:lnTo>
                  <a:pt x="6858000" y="10066126"/>
                </a:lnTo>
                <a:lnTo>
                  <a:pt x="0" y="10066126"/>
                </a:lnTo>
                <a:lnTo>
                  <a:pt x="0" y="0"/>
                </a:lnTo>
                <a:close/>
              </a:path>
            </a:pathLst>
          </a:custGeom>
          <a:blipFill rotWithShape="1">
            <a:blip r:embed="rId4">
              <a:alphaModFix/>
            </a:blip>
            <a:stretch>
              <a:fillRect b="0" l="0" r="0" t="-2193"/>
            </a:stretch>
          </a:blipFill>
          <a:ln>
            <a:noFill/>
          </a:ln>
        </p:spPr>
      </p:sp>
      <p:grpSp>
        <p:nvGrpSpPr>
          <p:cNvPr id="187" name="Google Shape;187;p6"/>
          <p:cNvGrpSpPr/>
          <p:nvPr/>
        </p:nvGrpSpPr>
        <p:grpSpPr>
          <a:xfrm>
            <a:off x="665250" y="2583298"/>
            <a:ext cx="9436303" cy="7077394"/>
            <a:chOff x="0" y="-28575"/>
            <a:chExt cx="2485265" cy="1641249"/>
          </a:xfrm>
        </p:grpSpPr>
        <p:sp>
          <p:nvSpPr>
            <p:cNvPr id="188" name="Google Shape;188;p6"/>
            <p:cNvSpPr/>
            <p:nvPr/>
          </p:nvSpPr>
          <p:spPr>
            <a:xfrm>
              <a:off x="0" y="0"/>
              <a:ext cx="2485265" cy="1612674"/>
            </a:xfrm>
            <a:custGeom>
              <a:rect b="b" l="l" r="r" t="t"/>
              <a:pathLst>
                <a:path extrusionOk="0" h="1612674" w="2485265">
                  <a:moveTo>
                    <a:pt x="41843" y="0"/>
                  </a:moveTo>
                  <a:lnTo>
                    <a:pt x="2443422" y="0"/>
                  </a:lnTo>
                  <a:cubicBezTo>
                    <a:pt x="2454519" y="0"/>
                    <a:pt x="2465162" y="4408"/>
                    <a:pt x="2473009" y="12255"/>
                  </a:cubicBezTo>
                  <a:cubicBezTo>
                    <a:pt x="2480856" y="20102"/>
                    <a:pt x="2485265" y="30745"/>
                    <a:pt x="2485265" y="41843"/>
                  </a:cubicBezTo>
                  <a:lnTo>
                    <a:pt x="2485265" y="1570832"/>
                  </a:lnTo>
                  <a:cubicBezTo>
                    <a:pt x="2485265" y="1581929"/>
                    <a:pt x="2480856" y="1592572"/>
                    <a:pt x="2473009" y="1600419"/>
                  </a:cubicBezTo>
                  <a:cubicBezTo>
                    <a:pt x="2465162" y="1608266"/>
                    <a:pt x="2454519" y="1612674"/>
                    <a:pt x="2443422" y="1612674"/>
                  </a:cubicBezTo>
                  <a:lnTo>
                    <a:pt x="41843" y="1612674"/>
                  </a:lnTo>
                  <a:cubicBezTo>
                    <a:pt x="30745" y="1612674"/>
                    <a:pt x="20102" y="1608266"/>
                    <a:pt x="12255" y="1600419"/>
                  </a:cubicBezTo>
                  <a:cubicBezTo>
                    <a:pt x="4408" y="1592572"/>
                    <a:pt x="0" y="1581929"/>
                    <a:pt x="0" y="1570832"/>
                  </a:cubicBezTo>
                  <a:lnTo>
                    <a:pt x="0" y="41843"/>
                  </a:lnTo>
                  <a:cubicBezTo>
                    <a:pt x="0" y="30745"/>
                    <a:pt x="4408" y="20102"/>
                    <a:pt x="12255" y="12255"/>
                  </a:cubicBezTo>
                  <a:cubicBezTo>
                    <a:pt x="20102" y="4408"/>
                    <a:pt x="30745" y="0"/>
                    <a:pt x="41843" y="0"/>
                  </a:cubicBezTo>
                  <a:close/>
                </a:path>
              </a:pathLst>
            </a:custGeom>
            <a:solidFill>
              <a:srgbClr val="85C53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6"/>
            <p:cNvSpPr txBox="1"/>
            <p:nvPr/>
          </p:nvSpPr>
          <p:spPr>
            <a:xfrm>
              <a:off x="0" y="-28575"/>
              <a:ext cx="2485265" cy="1641249"/>
            </a:xfrm>
            <a:prstGeom prst="rect">
              <a:avLst/>
            </a:prstGeom>
            <a:noFill/>
            <a:ln>
              <a:noFill/>
            </a:ln>
          </p:spPr>
          <p:txBody>
            <a:bodyPr anchorCtr="0" anchor="ctr" bIns="50800" lIns="50800" spcFirstLastPara="1" rIns="50800" wrap="square" tIns="50800">
              <a:noAutofit/>
            </a:bodyPr>
            <a:lstStyle/>
            <a:p>
              <a:pPr indent="0" lvl="0" marL="0" marR="0" rtl="0" algn="ctr">
                <a:lnSpc>
                  <a:spcPct val="127111"/>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0" name="Google Shape;190;p6"/>
          <p:cNvSpPr txBox="1"/>
          <p:nvPr/>
        </p:nvSpPr>
        <p:spPr>
          <a:xfrm>
            <a:off x="381590" y="612816"/>
            <a:ext cx="10633388" cy="1685925"/>
          </a:xfrm>
          <a:prstGeom prst="rect">
            <a:avLst/>
          </a:prstGeom>
          <a:noFill/>
          <a:ln>
            <a:noFill/>
          </a:ln>
        </p:spPr>
        <p:txBody>
          <a:bodyPr anchorCtr="0" anchor="t" bIns="0" lIns="0" spcFirstLastPara="1" rIns="0" wrap="square" tIns="0">
            <a:spAutoFit/>
          </a:bodyPr>
          <a:lstStyle/>
          <a:p>
            <a:pPr indent="0" lvl="0" marL="0" marR="0" rtl="0" algn="l">
              <a:lnSpc>
                <a:spcPct val="125586"/>
              </a:lnSpc>
              <a:spcBef>
                <a:spcPts val="0"/>
              </a:spcBef>
              <a:spcAft>
                <a:spcPts val="0"/>
              </a:spcAft>
              <a:buNone/>
            </a:pPr>
            <a:r>
              <a:rPr b="1" i="0" lang="en-US" sz="5374" u="none" cap="none" strike="noStrike">
                <a:solidFill>
                  <a:srgbClr val="405449"/>
                </a:solidFill>
                <a:latin typeface="Arial"/>
                <a:ea typeface="Arial"/>
                <a:cs typeface="Arial"/>
                <a:sym typeface="Arial"/>
              </a:rPr>
              <a:t>Strengthening Gram Panchayat - CBO Convergence</a:t>
            </a:r>
            <a:endParaRPr/>
          </a:p>
        </p:txBody>
      </p:sp>
      <p:sp>
        <p:nvSpPr>
          <p:cNvPr id="191" name="Google Shape;191;p6"/>
          <p:cNvSpPr txBox="1"/>
          <p:nvPr/>
        </p:nvSpPr>
        <p:spPr>
          <a:xfrm>
            <a:off x="1028700" y="2941972"/>
            <a:ext cx="8709328" cy="5603741"/>
          </a:xfrm>
          <a:prstGeom prst="rect">
            <a:avLst/>
          </a:prstGeom>
          <a:noFill/>
          <a:ln>
            <a:noFill/>
          </a:ln>
        </p:spPr>
        <p:txBody>
          <a:bodyPr anchorCtr="0" anchor="t" bIns="0" lIns="0" spcFirstLastPara="1" rIns="0" wrap="square" tIns="0">
            <a:spAutoFit/>
          </a:bodyPr>
          <a:lstStyle/>
          <a:p>
            <a:pPr indent="0" lvl="0" marL="0" marR="0" rtl="0" algn="just">
              <a:lnSpc>
                <a:spcPct val="124990"/>
              </a:lnSpc>
              <a:spcBef>
                <a:spcPts val="0"/>
              </a:spcBef>
              <a:spcAft>
                <a:spcPts val="0"/>
              </a:spcAft>
              <a:buNone/>
            </a:pPr>
            <a:r>
              <a:rPr b="1" i="0" lang="en-US" sz="2521" u="none" cap="none" strike="noStrike">
                <a:solidFill>
                  <a:srgbClr val="3B4540"/>
                </a:solidFill>
                <a:latin typeface="Arial"/>
                <a:ea typeface="Arial"/>
                <a:cs typeface="Arial"/>
                <a:sym typeface="Arial"/>
              </a:rPr>
              <a:t>Strengthening SHG-GP convergence involves fostering collaboration between Self-Help Groups (SHGs) and Gram Panchayats (GPs) to enhance local governance and community development. This partnership can empower SHGs to participate in decision-making processes, ensuring that the needs of women and marginalized groups are addressed. By aligning SHG initiatives with GP programs, such as resource management and livelihood generation, the community's socio-economic development can be more effectively supported. Additionally, this convergence can improve the implementation of government schemes, leading to more sustainable and inclusive outcomes at the grassroots level.</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EEEE1"/>
        </a:solidFill>
      </p:bgPr>
    </p:bg>
    <p:spTree>
      <p:nvGrpSpPr>
        <p:cNvPr id="195" name="Shape 195"/>
        <p:cNvGrpSpPr/>
        <p:nvPr/>
      </p:nvGrpSpPr>
      <p:grpSpPr>
        <a:xfrm>
          <a:off x="0" y="0"/>
          <a:ext cx="0" cy="0"/>
          <a:chOff x="0" y="0"/>
          <a:chExt cx="0" cy="0"/>
        </a:xfrm>
      </p:grpSpPr>
      <p:sp>
        <p:nvSpPr>
          <p:cNvPr id="196" name="Google Shape;196;p7"/>
          <p:cNvSpPr/>
          <p:nvPr/>
        </p:nvSpPr>
        <p:spPr>
          <a:xfrm>
            <a:off x="338782" y="299786"/>
            <a:ext cx="17610582" cy="908809"/>
          </a:xfrm>
          <a:custGeom>
            <a:rect b="b" l="l" r="r" t="t"/>
            <a:pathLst>
              <a:path extrusionOk="0" h="1211746" w="23480776">
                <a:moveTo>
                  <a:pt x="0" y="0"/>
                </a:moveTo>
                <a:lnTo>
                  <a:pt x="23480776" y="0"/>
                </a:lnTo>
                <a:lnTo>
                  <a:pt x="23480776" y="1211746"/>
                </a:lnTo>
                <a:lnTo>
                  <a:pt x="0" y="1211746"/>
                </a:lnTo>
                <a:close/>
              </a:path>
            </a:pathLst>
          </a:custGeom>
          <a:solidFill>
            <a:srgbClr val="008000"/>
          </a:solidFill>
          <a:ln>
            <a:noFill/>
          </a:ln>
        </p:spPr>
      </p:sp>
      <p:sp>
        <p:nvSpPr>
          <p:cNvPr id="197" name="Google Shape;197;p7"/>
          <p:cNvSpPr txBox="1"/>
          <p:nvPr/>
        </p:nvSpPr>
        <p:spPr>
          <a:xfrm>
            <a:off x="549391" y="516072"/>
            <a:ext cx="17473450" cy="537591"/>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3400" u="none" cap="none" strike="noStrike">
                <a:solidFill>
                  <a:srgbClr val="FFFFFF"/>
                </a:solidFill>
                <a:latin typeface="Arial"/>
                <a:ea typeface="Arial"/>
                <a:cs typeface="Arial"/>
                <a:sym typeface="Arial"/>
              </a:rPr>
              <a:t>Theory of change - Strengthening the Gram Panchayat - CBO Partnership</a:t>
            </a:r>
            <a:endParaRPr/>
          </a:p>
        </p:txBody>
      </p:sp>
      <p:grpSp>
        <p:nvGrpSpPr>
          <p:cNvPr id="198" name="Google Shape;198;p7"/>
          <p:cNvGrpSpPr/>
          <p:nvPr/>
        </p:nvGrpSpPr>
        <p:grpSpPr>
          <a:xfrm>
            <a:off x="322909" y="1415613"/>
            <a:ext cx="3204115" cy="556450"/>
            <a:chOff x="-2159" y="0"/>
            <a:chExt cx="4272153" cy="741934"/>
          </a:xfrm>
        </p:grpSpPr>
        <p:sp>
          <p:nvSpPr>
            <p:cNvPr id="199" name="Google Shape;199;p7"/>
            <p:cNvSpPr/>
            <p:nvPr/>
          </p:nvSpPr>
          <p:spPr>
            <a:xfrm>
              <a:off x="25400" y="25400"/>
              <a:ext cx="4219194" cy="691134"/>
            </a:xfrm>
            <a:custGeom>
              <a:rect b="b" l="l" r="r" t="t"/>
              <a:pathLst>
                <a:path extrusionOk="0" h="691134" w="4219194">
                  <a:moveTo>
                    <a:pt x="0" y="0"/>
                  </a:moveTo>
                  <a:lnTo>
                    <a:pt x="3857752" y="0"/>
                  </a:lnTo>
                  <a:lnTo>
                    <a:pt x="4219194" y="345567"/>
                  </a:lnTo>
                  <a:lnTo>
                    <a:pt x="3857752" y="691134"/>
                  </a:lnTo>
                  <a:lnTo>
                    <a:pt x="0" y="691134"/>
                  </a:lnTo>
                  <a:lnTo>
                    <a:pt x="361442" y="345567"/>
                  </a:lnTo>
                  <a:close/>
                </a:path>
              </a:pathLst>
            </a:custGeom>
            <a:solidFill>
              <a:srgbClr val="008000">
                <a:alpha val="89019"/>
              </a:srgbClr>
            </a:solidFill>
            <a:ln>
              <a:noFill/>
            </a:ln>
          </p:spPr>
        </p:sp>
        <p:sp>
          <p:nvSpPr>
            <p:cNvPr id="200" name="Google Shape;200;p7"/>
            <p:cNvSpPr/>
            <p:nvPr/>
          </p:nvSpPr>
          <p:spPr>
            <a:xfrm>
              <a:off x="-2159" y="0"/>
              <a:ext cx="4272153" cy="741934"/>
            </a:xfrm>
            <a:custGeom>
              <a:rect b="b" l="l" r="r" t="t"/>
              <a:pathLst>
                <a:path extrusionOk="0" h="741934" w="4272153">
                  <a:moveTo>
                    <a:pt x="27559" y="0"/>
                  </a:moveTo>
                  <a:lnTo>
                    <a:pt x="3885311" y="0"/>
                  </a:lnTo>
                  <a:cubicBezTo>
                    <a:pt x="3891788" y="0"/>
                    <a:pt x="3898138" y="2540"/>
                    <a:pt x="3902837" y="6985"/>
                  </a:cubicBezTo>
                  <a:lnTo>
                    <a:pt x="4264279" y="352679"/>
                  </a:lnTo>
                  <a:cubicBezTo>
                    <a:pt x="4269232" y="357505"/>
                    <a:pt x="4272153" y="364109"/>
                    <a:pt x="4272153" y="371094"/>
                  </a:cubicBezTo>
                  <a:cubicBezTo>
                    <a:pt x="4272153" y="378079"/>
                    <a:pt x="4269359" y="384683"/>
                    <a:pt x="4264279" y="389509"/>
                  </a:cubicBezTo>
                  <a:lnTo>
                    <a:pt x="3902964" y="734949"/>
                  </a:lnTo>
                  <a:cubicBezTo>
                    <a:pt x="3898265" y="739521"/>
                    <a:pt x="3891915" y="741934"/>
                    <a:pt x="3885438" y="741934"/>
                  </a:cubicBezTo>
                  <a:lnTo>
                    <a:pt x="27559" y="741934"/>
                  </a:lnTo>
                  <a:cubicBezTo>
                    <a:pt x="17145" y="741934"/>
                    <a:pt x="7874" y="735584"/>
                    <a:pt x="3937" y="725932"/>
                  </a:cubicBezTo>
                  <a:cubicBezTo>
                    <a:pt x="0" y="716280"/>
                    <a:pt x="2413" y="705231"/>
                    <a:pt x="9906" y="698119"/>
                  </a:cubicBezTo>
                  <a:lnTo>
                    <a:pt x="371348" y="352679"/>
                  </a:lnTo>
                  <a:lnTo>
                    <a:pt x="388874" y="371094"/>
                  </a:lnTo>
                  <a:lnTo>
                    <a:pt x="371348" y="389509"/>
                  </a:lnTo>
                  <a:lnTo>
                    <a:pt x="10033" y="43815"/>
                  </a:lnTo>
                  <a:cubicBezTo>
                    <a:pt x="2540" y="36576"/>
                    <a:pt x="127" y="25527"/>
                    <a:pt x="3937" y="16002"/>
                  </a:cubicBezTo>
                  <a:cubicBezTo>
                    <a:pt x="7747" y="6477"/>
                    <a:pt x="17145" y="0"/>
                    <a:pt x="27559" y="0"/>
                  </a:cubicBezTo>
                  <a:moveTo>
                    <a:pt x="27559" y="50800"/>
                  </a:moveTo>
                  <a:lnTo>
                    <a:pt x="27559" y="25400"/>
                  </a:lnTo>
                  <a:lnTo>
                    <a:pt x="45085" y="6985"/>
                  </a:lnTo>
                  <a:lnTo>
                    <a:pt x="406527" y="352679"/>
                  </a:lnTo>
                  <a:cubicBezTo>
                    <a:pt x="411480" y="357505"/>
                    <a:pt x="414401" y="364109"/>
                    <a:pt x="414401" y="371094"/>
                  </a:cubicBezTo>
                  <a:cubicBezTo>
                    <a:pt x="414401" y="378079"/>
                    <a:pt x="411607" y="384683"/>
                    <a:pt x="406527" y="389509"/>
                  </a:cubicBezTo>
                  <a:lnTo>
                    <a:pt x="45085" y="734949"/>
                  </a:lnTo>
                  <a:lnTo>
                    <a:pt x="27559" y="716661"/>
                  </a:lnTo>
                  <a:lnTo>
                    <a:pt x="27559" y="691261"/>
                  </a:lnTo>
                  <a:lnTo>
                    <a:pt x="3885311" y="691261"/>
                  </a:lnTo>
                  <a:lnTo>
                    <a:pt x="3885311" y="716661"/>
                  </a:lnTo>
                  <a:lnTo>
                    <a:pt x="3867785" y="698246"/>
                  </a:lnTo>
                  <a:lnTo>
                    <a:pt x="4229227" y="352679"/>
                  </a:lnTo>
                  <a:lnTo>
                    <a:pt x="4246753" y="371094"/>
                  </a:lnTo>
                  <a:lnTo>
                    <a:pt x="4229227" y="389509"/>
                  </a:lnTo>
                  <a:lnTo>
                    <a:pt x="3867785" y="43815"/>
                  </a:lnTo>
                  <a:lnTo>
                    <a:pt x="3885311" y="25400"/>
                  </a:lnTo>
                  <a:lnTo>
                    <a:pt x="3885311" y="50800"/>
                  </a:lnTo>
                  <a:lnTo>
                    <a:pt x="27559" y="50800"/>
                  </a:lnTo>
                  <a:close/>
                </a:path>
              </a:pathLst>
            </a:custGeom>
            <a:solidFill>
              <a:srgbClr val="008000">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1" name="Google Shape;201;p7"/>
          <p:cNvGrpSpPr/>
          <p:nvPr/>
        </p:nvGrpSpPr>
        <p:grpSpPr>
          <a:xfrm>
            <a:off x="332783" y="2111471"/>
            <a:ext cx="3202496" cy="7800595"/>
            <a:chOff x="0" y="0"/>
            <a:chExt cx="4269994" cy="10400792"/>
          </a:xfrm>
        </p:grpSpPr>
        <p:sp>
          <p:nvSpPr>
            <p:cNvPr id="202" name="Google Shape;202;p7"/>
            <p:cNvSpPr/>
            <p:nvPr/>
          </p:nvSpPr>
          <p:spPr>
            <a:xfrm>
              <a:off x="25400" y="25400"/>
              <a:ext cx="4219194" cy="10349992"/>
            </a:xfrm>
            <a:custGeom>
              <a:rect b="b" l="l" r="r" t="t"/>
              <a:pathLst>
                <a:path extrusionOk="0" h="10349992" w="4219194">
                  <a:moveTo>
                    <a:pt x="0" y="707009"/>
                  </a:moveTo>
                  <a:cubicBezTo>
                    <a:pt x="0" y="316484"/>
                    <a:pt x="314833" y="0"/>
                    <a:pt x="703199" y="0"/>
                  </a:cubicBezTo>
                  <a:lnTo>
                    <a:pt x="3515995" y="0"/>
                  </a:lnTo>
                  <a:cubicBezTo>
                    <a:pt x="3904361" y="0"/>
                    <a:pt x="4219194" y="316484"/>
                    <a:pt x="4219194" y="707009"/>
                  </a:cubicBezTo>
                  <a:lnTo>
                    <a:pt x="4219194" y="9642983"/>
                  </a:lnTo>
                  <a:cubicBezTo>
                    <a:pt x="4219194" y="10033381"/>
                    <a:pt x="3904361" y="10349992"/>
                    <a:pt x="3515995" y="10349992"/>
                  </a:cubicBezTo>
                  <a:lnTo>
                    <a:pt x="703199" y="10349992"/>
                  </a:lnTo>
                  <a:cubicBezTo>
                    <a:pt x="314833" y="10349992"/>
                    <a:pt x="0" y="10033508"/>
                    <a:pt x="0" y="9642983"/>
                  </a:cubicBezTo>
                  <a:close/>
                </a:path>
              </a:pathLst>
            </a:custGeom>
            <a:solidFill>
              <a:srgbClr val="BEDEB9">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 name="Google Shape;203;p7"/>
            <p:cNvSpPr/>
            <p:nvPr/>
          </p:nvSpPr>
          <p:spPr>
            <a:xfrm>
              <a:off x="0" y="0"/>
              <a:ext cx="4269994" cy="10400792"/>
            </a:xfrm>
            <a:custGeom>
              <a:rect b="b" l="l" r="r" t="t"/>
              <a:pathLst>
                <a:path extrusionOk="0" h="10400792" w="4269994">
                  <a:moveTo>
                    <a:pt x="0" y="732409"/>
                  </a:moveTo>
                  <a:cubicBezTo>
                    <a:pt x="0" y="328041"/>
                    <a:pt x="326136" y="0"/>
                    <a:pt x="728599" y="0"/>
                  </a:cubicBezTo>
                  <a:lnTo>
                    <a:pt x="3541395" y="0"/>
                  </a:lnTo>
                  <a:lnTo>
                    <a:pt x="3541395" y="25400"/>
                  </a:lnTo>
                  <a:lnTo>
                    <a:pt x="3541395" y="0"/>
                  </a:lnTo>
                  <a:lnTo>
                    <a:pt x="3541395" y="25400"/>
                  </a:lnTo>
                  <a:lnTo>
                    <a:pt x="3541395" y="0"/>
                  </a:lnTo>
                  <a:cubicBezTo>
                    <a:pt x="3943985" y="0"/>
                    <a:pt x="4269994" y="328041"/>
                    <a:pt x="4269994" y="732409"/>
                  </a:cubicBezTo>
                  <a:lnTo>
                    <a:pt x="4244594" y="732409"/>
                  </a:lnTo>
                  <a:lnTo>
                    <a:pt x="4269994" y="732409"/>
                  </a:lnTo>
                  <a:lnTo>
                    <a:pt x="4269994" y="9668383"/>
                  </a:lnTo>
                  <a:lnTo>
                    <a:pt x="4244594" y="9668383"/>
                  </a:lnTo>
                  <a:lnTo>
                    <a:pt x="4269994" y="9668383"/>
                  </a:lnTo>
                  <a:cubicBezTo>
                    <a:pt x="4269994" y="10072751"/>
                    <a:pt x="3943858" y="10400792"/>
                    <a:pt x="3541395" y="10400792"/>
                  </a:cubicBezTo>
                  <a:lnTo>
                    <a:pt x="3541395" y="10375392"/>
                  </a:lnTo>
                  <a:lnTo>
                    <a:pt x="3541395" y="10400792"/>
                  </a:lnTo>
                  <a:lnTo>
                    <a:pt x="728599" y="10400792"/>
                  </a:lnTo>
                  <a:lnTo>
                    <a:pt x="728599" y="10375392"/>
                  </a:lnTo>
                  <a:lnTo>
                    <a:pt x="728599" y="10400792"/>
                  </a:lnTo>
                  <a:cubicBezTo>
                    <a:pt x="326136" y="10400792"/>
                    <a:pt x="0" y="10072751"/>
                    <a:pt x="0" y="9668383"/>
                  </a:cubicBezTo>
                  <a:lnTo>
                    <a:pt x="0" y="732409"/>
                  </a:lnTo>
                  <a:lnTo>
                    <a:pt x="25400" y="732409"/>
                  </a:lnTo>
                  <a:lnTo>
                    <a:pt x="0" y="732409"/>
                  </a:lnTo>
                  <a:moveTo>
                    <a:pt x="50800" y="732409"/>
                  </a:moveTo>
                  <a:lnTo>
                    <a:pt x="50800" y="9668383"/>
                  </a:lnTo>
                  <a:lnTo>
                    <a:pt x="25400" y="9668383"/>
                  </a:lnTo>
                  <a:lnTo>
                    <a:pt x="50800" y="9668383"/>
                  </a:lnTo>
                  <a:cubicBezTo>
                    <a:pt x="50800" y="10044938"/>
                    <a:pt x="354457" y="10349992"/>
                    <a:pt x="728599" y="10349992"/>
                  </a:cubicBezTo>
                  <a:lnTo>
                    <a:pt x="3541395" y="10349992"/>
                  </a:lnTo>
                  <a:cubicBezTo>
                    <a:pt x="3915664" y="10349992"/>
                    <a:pt x="4219194" y="10044938"/>
                    <a:pt x="4219194" y="9668383"/>
                  </a:cubicBezTo>
                  <a:lnTo>
                    <a:pt x="4219194" y="732409"/>
                  </a:lnTo>
                  <a:cubicBezTo>
                    <a:pt x="4219194" y="355854"/>
                    <a:pt x="3915664" y="50800"/>
                    <a:pt x="3541395" y="50800"/>
                  </a:cubicBezTo>
                  <a:lnTo>
                    <a:pt x="728599" y="50800"/>
                  </a:lnTo>
                  <a:lnTo>
                    <a:pt x="728599" y="25400"/>
                  </a:lnTo>
                  <a:lnTo>
                    <a:pt x="728599" y="50800"/>
                  </a:lnTo>
                  <a:cubicBezTo>
                    <a:pt x="354457" y="50800"/>
                    <a:pt x="50800" y="355854"/>
                    <a:pt x="50800" y="732409"/>
                  </a:cubicBezTo>
                  <a:close/>
                </a:path>
              </a:pathLst>
            </a:custGeom>
            <a:solidFill>
              <a:srgbClr val="DEEEE1">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4" name="Google Shape;204;p7"/>
          <p:cNvGrpSpPr/>
          <p:nvPr/>
        </p:nvGrpSpPr>
        <p:grpSpPr>
          <a:xfrm>
            <a:off x="3883161" y="1415613"/>
            <a:ext cx="3204115" cy="556450"/>
            <a:chOff x="-2159" y="0"/>
            <a:chExt cx="4272153" cy="741934"/>
          </a:xfrm>
        </p:grpSpPr>
        <p:sp>
          <p:nvSpPr>
            <p:cNvPr id="205" name="Google Shape;205;p7"/>
            <p:cNvSpPr/>
            <p:nvPr/>
          </p:nvSpPr>
          <p:spPr>
            <a:xfrm>
              <a:off x="25400" y="25400"/>
              <a:ext cx="4219194" cy="691134"/>
            </a:xfrm>
            <a:custGeom>
              <a:rect b="b" l="l" r="r" t="t"/>
              <a:pathLst>
                <a:path extrusionOk="0" h="691134" w="4219194">
                  <a:moveTo>
                    <a:pt x="0" y="0"/>
                  </a:moveTo>
                  <a:lnTo>
                    <a:pt x="3857752" y="0"/>
                  </a:lnTo>
                  <a:lnTo>
                    <a:pt x="4219194" y="345567"/>
                  </a:lnTo>
                  <a:lnTo>
                    <a:pt x="3857752" y="691134"/>
                  </a:lnTo>
                  <a:lnTo>
                    <a:pt x="0" y="691134"/>
                  </a:lnTo>
                  <a:lnTo>
                    <a:pt x="361442" y="345567"/>
                  </a:lnTo>
                  <a:close/>
                </a:path>
              </a:pathLst>
            </a:custGeom>
            <a:solidFill>
              <a:srgbClr val="008000">
                <a:alpha val="80000"/>
              </a:srgbClr>
            </a:solidFill>
            <a:ln>
              <a:noFill/>
            </a:ln>
          </p:spPr>
        </p:sp>
        <p:sp>
          <p:nvSpPr>
            <p:cNvPr id="206" name="Google Shape;206;p7"/>
            <p:cNvSpPr/>
            <p:nvPr/>
          </p:nvSpPr>
          <p:spPr>
            <a:xfrm>
              <a:off x="-2159" y="0"/>
              <a:ext cx="4272153" cy="741934"/>
            </a:xfrm>
            <a:custGeom>
              <a:rect b="b" l="l" r="r" t="t"/>
              <a:pathLst>
                <a:path extrusionOk="0" h="741934" w="4272153">
                  <a:moveTo>
                    <a:pt x="27559" y="0"/>
                  </a:moveTo>
                  <a:lnTo>
                    <a:pt x="3885311" y="0"/>
                  </a:lnTo>
                  <a:cubicBezTo>
                    <a:pt x="3891788" y="0"/>
                    <a:pt x="3898138" y="2540"/>
                    <a:pt x="3902837" y="6985"/>
                  </a:cubicBezTo>
                  <a:lnTo>
                    <a:pt x="4264279" y="352679"/>
                  </a:lnTo>
                  <a:cubicBezTo>
                    <a:pt x="4269232" y="357505"/>
                    <a:pt x="4272153" y="364109"/>
                    <a:pt x="4272153" y="371094"/>
                  </a:cubicBezTo>
                  <a:cubicBezTo>
                    <a:pt x="4272153" y="378079"/>
                    <a:pt x="4269359" y="384683"/>
                    <a:pt x="4264279" y="389509"/>
                  </a:cubicBezTo>
                  <a:lnTo>
                    <a:pt x="3902964" y="734949"/>
                  </a:lnTo>
                  <a:cubicBezTo>
                    <a:pt x="3898265" y="739521"/>
                    <a:pt x="3891915" y="741934"/>
                    <a:pt x="3885438" y="741934"/>
                  </a:cubicBezTo>
                  <a:lnTo>
                    <a:pt x="27559" y="741934"/>
                  </a:lnTo>
                  <a:cubicBezTo>
                    <a:pt x="17145" y="741934"/>
                    <a:pt x="7874" y="735584"/>
                    <a:pt x="3937" y="725932"/>
                  </a:cubicBezTo>
                  <a:cubicBezTo>
                    <a:pt x="0" y="716280"/>
                    <a:pt x="2413" y="705231"/>
                    <a:pt x="9906" y="698119"/>
                  </a:cubicBezTo>
                  <a:lnTo>
                    <a:pt x="371348" y="352679"/>
                  </a:lnTo>
                  <a:lnTo>
                    <a:pt x="388874" y="371094"/>
                  </a:lnTo>
                  <a:lnTo>
                    <a:pt x="371348" y="389509"/>
                  </a:lnTo>
                  <a:lnTo>
                    <a:pt x="10033" y="43815"/>
                  </a:lnTo>
                  <a:cubicBezTo>
                    <a:pt x="2540" y="36576"/>
                    <a:pt x="127" y="25527"/>
                    <a:pt x="3937" y="16002"/>
                  </a:cubicBezTo>
                  <a:cubicBezTo>
                    <a:pt x="7747" y="6477"/>
                    <a:pt x="17145" y="0"/>
                    <a:pt x="27559" y="0"/>
                  </a:cubicBezTo>
                  <a:moveTo>
                    <a:pt x="27559" y="50800"/>
                  </a:moveTo>
                  <a:lnTo>
                    <a:pt x="27559" y="25400"/>
                  </a:lnTo>
                  <a:lnTo>
                    <a:pt x="45085" y="6985"/>
                  </a:lnTo>
                  <a:lnTo>
                    <a:pt x="406527" y="352679"/>
                  </a:lnTo>
                  <a:cubicBezTo>
                    <a:pt x="411480" y="357505"/>
                    <a:pt x="414401" y="364109"/>
                    <a:pt x="414401" y="371094"/>
                  </a:cubicBezTo>
                  <a:cubicBezTo>
                    <a:pt x="414401" y="378079"/>
                    <a:pt x="411607" y="384683"/>
                    <a:pt x="406527" y="389509"/>
                  </a:cubicBezTo>
                  <a:lnTo>
                    <a:pt x="45085" y="734949"/>
                  </a:lnTo>
                  <a:lnTo>
                    <a:pt x="27559" y="716661"/>
                  </a:lnTo>
                  <a:lnTo>
                    <a:pt x="27559" y="691261"/>
                  </a:lnTo>
                  <a:lnTo>
                    <a:pt x="3885311" y="691261"/>
                  </a:lnTo>
                  <a:lnTo>
                    <a:pt x="3885311" y="716661"/>
                  </a:lnTo>
                  <a:lnTo>
                    <a:pt x="3867785" y="698246"/>
                  </a:lnTo>
                  <a:lnTo>
                    <a:pt x="4229227" y="352679"/>
                  </a:lnTo>
                  <a:lnTo>
                    <a:pt x="4246753" y="371094"/>
                  </a:lnTo>
                  <a:lnTo>
                    <a:pt x="4229227" y="389509"/>
                  </a:lnTo>
                  <a:lnTo>
                    <a:pt x="3867785" y="43815"/>
                  </a:lnTo>
                  <a:lnTo>
                    <a:pt x="3885311" y="25400"/>
                  </a:lnTo>
                  <a:lnTo>
                    <a:pt x="3885311" y="50800"/>
                  </a:lnTo>
                  <a:lnTo>
                    <a:pt x="27559" y="50800"/>
                  </a:lnTo>
                  <a:close/>
                </a:path>
              </a:pathLst>
            </a:custGeom>
            <a:solidFill>
              <a:srgbClr val="008000">
                <a:alpha val="8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7" name="Google Shape;207;p7"/>
          <p:cNvGrpSpPr/>
          <p:nvPr/>
        </p:nvGrpSpPr>
        <p:grpSpPr>
          <a:xfrm>
            <a:off x="3940155" y="2111471"/>
            <a:ext cx="3202496" cy="7800595"/>
            <a:chOff x="0" y="0"/>
            <a:chExt cx="4269994" cy="10400792"/>
          </a:xfrm>
        </p:grpSpPr>
        <p:sp>
          <p:nvSpPr>
            <p:cNvPr id="208" name="Google Shape;208;p7"/>
            <p:cNvSpPr/>
            <p:nvPr/>
          </p:nvSpPr>
          <p:spPr>
            <a:xfrm>
              <a:off x="25400" y="25400"/>
              <a:ext cx="4219194" cy="10349992"/>
            </a:xfrm>
            <a:custGeom>
              <a:rect b="b" l="l" r="r" t="t"/>
              <a:pathLst>
                <a:path extrusionOk="0" h="10349992" w="4219194">
                  <a:moveTo>
                    <a:pt x="0" y="707009"/>
                  </a:moveTo>
                  <a:cubicBezTo>
                    <a:pt x="0" y="316484"/>
                    <a:pt x="314833" y="0"/>
                    <a:pt x="703199" y="0"/>
                  </a:cubicBezTo>
                  <a:lnTo>
                    <a:pt x="3515995" y="0"/>
                  </a:lnTo>
                  <a:cubicBezTo>
                    <a:pt x="3904361" y="0"/>
                    <a:pt x="4219194" y="316484"/>
                    <a:pt x="4219194" y="707009"/>
                  </a:cubicBezTo>
                  <a:lnTo>
                    <a:pt x="4219194" y="9642983"/>
                  </a:lnTo>
                  <a:cubicBezTo>
                    <a:pt x="4219194" y="10033381"/>
                    <a:pt x="3904361" y="10349992"/>
                    <a:pt x="3515995" y="10349992"/>
                  </a:cubicBezTo>
                  <a:lnTo>
                    <a:pt x="703199" y="10349992"/>
                  </a:lnTo>
                  <a:cubicBezTo>
                    <a:pt x="314833" y="10349992"/>
                    <a:pt x="0" y="10033508"/>
                    <a:pt x="0" y="9642983"/>
                  </a:cubicBezTo>
                  <a:close/>
                </a:path>
              </a:pathLst>
            </a:custGeom>
            <a:solidFill>
              <a:srgbClr val="BEDEB9">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7"/>
            <p:cNvSpPr/>
            <p:nvPr/>
          </p:nvSpPr>
          <p:spPr>
            <a:xfrm>
              <a:off x="0" y="0"/>
              <a:ext cx="4269994" cy="10400792"/>
            </a:xfrm>
            <a:custGeom>
              <a:rect b="b" l="l" r="r" t="t"/>
              <a:pathLst>
                <a:path extrusionOk="0" h="10400792" w="4269994">
                  <a:moveTo>
                    <a:pt x="0" y="732409"/>
                  </a:moveTo>
                  <a:cubicBezTo>
                    <a:pt x="0" y="328041"/>
                    <a:pt x="326136" y="0"/>
                    <a:pt x="728599" y="0"/>
                  </a:cubicBezTo>
                  <a:lnTo>
                    <a:pt x="3541395" y="0"/>
                  </a:lnTo>
                  <a:lnTo>
                    <a:pt x="3541395" y="25400"/>
                  </a:lnTo>
                  <a:lnTo>
                    <a:pt x="3541395" y="0"/>
                  </a:lnTo>
                  <a:lnTo>
                    <a:pt x="3541395" y="25400"/>
                  </a:lnTo>
                  <a:lnTo>
                    <a:pt x="3541395" y="0"/>
                  </a:lnTo>
                  <a:cubicBezTo>
                    <a:pt x="3943985" y="0"/>
                    <a:pt x="4269994" y="328041"/>
                    <a:pt x="4269994" y="732409"/>
                  </a:cubicBezTo>
                  <a:lnTo>
                    <a:pt x="4244594" y="732409"/>
                  </a:lnTo>
                  <a:lnTo>
                    <a:pt x="4269994" y="732409"/>
                  </a:lnTo>
                  <a:lnTo>
                    <a:pt x="4269994" y="9668383"/>
                  </a:lnTo>
                  <a:lnTo>
                    <a:pt x="4244594" y="9668383"/>
                  </a:lnTo>
                  <a:lnTo>
                    <a:pt x="4269994" y="9668383"/>
                  </a:lnTo>
                  <a:cubicBezTo>
                    <a:pt x="4269994" y="10072751"/>
                    <a:pt x="3943858" y="10400792"/>
                    <a:pt x="3541395" y="10400792"/>
                  </a:cubicBezTo>
                  <a:lnTo>
                    <a:pt x="3541395" y="10375392"/>
                  </a:lnTo>
                  <a:lnTo>
                    <a:pt x="3541395" y="10400792"/>
                  </a:lnTo>
                  <a:lnTo>
                    <a:pt x="728599" y="10400792"/>
                  </a:lnTo>
                  <a:lnTo>
                    <a:pt x="728599" y="10375392"/>
                  </a:lnTo>
                  <a:lnTo>
                    <a:pt x="728599" y="10400792"/>
                  </a:lnTo>
                  <a:cubicBezTo>
                    <a:pt x="326136" y="10400792"/>
                    <a:pt x="0" y="10072751"/>
                    <a:pt x="0" y="9668383"/>
                  </a:cubicBezTo>
                  <a:lnTo>
                    <a:pt x="0" y="732409"/>
                  </a:lnTo>
                  <a:lnTo>
                    <a:pt x="25400" y="732409"/>
                  </a:lnTo>
                  <a:lnTo>
                    <a:pt x="0" y="732409"/>
                  </a:lnTo>
                  <a:moveTo>
                    <a:pt x="50800" y="732409"/>
                  </a:moveTo>
                  <a:lnTo>
                    <a:pt x="50800" y="9668383"/>
                  </a:lnTo>
                  <a:lnTo>
                    <a:pt x="25400" y="9668383"/>
                  </a:lnTo>
                  <a:lnTo>
                    <a:pt x="50800" y="9668383"/>
                  </a:lnTo>
                  <a:cubicBezTo>
                    <a:pt x="50800" y="10044938"/>
                    <a:pt x="354457" y="10349992"/>
                    <a:pt x="728599" y="10349992"/>
                  </a:cubicBezTo>
                  <a:lnTo>
                    <a:pt x="3541395" y="10349992"/>
                  </a:lnTo>
                  <a:cubicBezTo>
                    <a:pt x="3915664" y="10349992"/>
                    <a:pt x="4219194" y="10044938"/>
                    <a:pt x="4219194" y="9668383"/>
                  </a:cubicBezTo>
                  <a:lnTo>
                    <a:pt x="4219194" y="732409"/>
                  </a:lnTo>
                  <a:cubicBezTo>
                    <a:pt x="4219194" y="355854"/>
                    <a:pt x="3915664" y="50800"/>
                    <a:pt x="3541395" y="50800"/>
                  </a:cubicBezTo>
                  <a:lnTo>
                    <a:pt x="728599" y="50800"/>
                  </a:lnTo>
                  <a:lnTo>
                    <a:pt x="728599" y="25400"/>
                  </a:lnTo>
                  <a:lnTo>
                    <a:pt x="728599" y="50800"/>
                  </a:lnTo>
                  <a:cubicBezTo>
                    <a:pt x="354457" y="50800"/>
                    <a:pt x="50800" y="355854"/>
                    <a:pt x="50800" y="732409"/>
                  </a:cubicBezTo>
                  <a:close/>
                </a:path>
              </a:pathLst>
            </a:custGeom>
            <a:solidFill>
              <a:srgbClr val="DEEEE1">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0" name="Google Shape;210;p7"/>
          <p:cNvGrpSpPr/>
          <p:nvPr/>
        </p:nvGrpSpPr>
        <p:grpSpPr>
          <a:xfrm>
            <a:off x="7490533" y="1415613"/>
            <a:ext cx="3204115" cy="556450"/>
            <a:chOff x="-2159" y="0"/>
            <a:chExt cx="4272153" cy="741934"/>
          </a:xfrm>
        </p:grpSpPr>
        <p:sp>
          <p:nvSpPr>
            <p:cNvPr id="211" name="Google Shape;211;p7"/>
            <p:cNvSpPr/>
            <p:nvPr/>
          </p:nvSpPr>
          <p:spPr>
            <a:xfrm>
              <a:off x="25400" y="25400"/>
              <a:ext cx="4219194" cy="691134"/>
            </a:xfrm>
            <a:custGeom>
              <a:rect b="b" l="l" r="r" t="t"/>
              <a:pathLst>
                <a:path extrusionOk="0" h="691134" w="4219194">
                  <a:moveTo>
                    <a:pt x="0" y="0"/>
                  </a:moveTo>
                  <a:lnTo>
                    <a:pt x="3857752" y="0"/>
                  </a:lnTo>
                  <a:lnTo>
                    <a:pt x="4219194" y="345567"/>
                  </a:lnTo>
                  <a:lnTo>
                    <a:pt x="3857752" y="691134"/>
                  </a:lnTo>
                  <a:lnTo>
                    <a:pt x="0" y="691134"/>
                  </a:lnTo>
                  <a:lnTo>
                    <a:pt x="361442" y="345567"/>
                  </a:lnTo>
                  <a:close/>
                </a:path>
              </a:pathLst>
            </a:custGeom>
            <a:solidFill>
              <a:srgbClr val="008000">
                <a:alpha val="69019"/>
              </a:srgbClr>
            </a:solidFill>
            <a:ln>
              <a:noFill/>
            </a:ln>
          </p:spPr>
        </p:sp>
        <p:sp>
          <p:nvSpPr>
            <p:cNvPr id="212" name="Google Shape;212;p7"/>
            <p:cNvSpPr/>
            <p:nvPr/>
          </p:nvSpPr>
          <p:spPr>
            <a:xfrm>
              <a:off x="-2159" y="0"/>
              <a:ext cx="4272153" cy="741934"/>
            </a:xfrm>
            <a:custGeom>
              <a:rect b="b" l="l" r="r" t="t"/>
              <a:pathLst>
                <a:path extrusionOk="0" h="741934" w="4272153">
                  <a:moveTo>
                    <a:pt x="27559" y="0"/>
                  </a:moveTo>
                  <a:lnTo>
                    <a:pt x="3885311" y="0"/>
                  </a:lnTo>
                  <a:cubicBezTo>
                    <a:pt x="3891788" y="0"/>
                    <a:pt x="3898138" y="2540"/>
                    <a:pt x="3902837" y="6985"/>
                  </a:cubicBezTo>
                  <a:lnTo>
                    <a:pt x="4264279" y="352679"/>
                  </a:lnTo>
                  <a:cubicBezTo>
                    <a:pt x="4269232" y="357505"/>
                    <a:pt x="4272153" y="364109"/>
                    <a:pt x="4272153" y="371094"/>
                  </a:cubicBezTo>
                  <a:cubicBezTo>
                    <a:pt x="4272153" y="378079"/>
                    <a:pt x="4269359" y="384683"/>
                    <a:pt x="4264279" y="389509"/>
                  </a:cubicBezTo>
                  <a:lnTo>
                    <a:pt x="3902964" y="734949"/>
                  </a:lnTo>
                  <a:cubicBezTo>
                    <a:pt x="3898265" y="739521"/>
                    <a:pt x="3891915" y="741934"/>
                    <a:pt x="3885438" y="741934"/>
                  </a:cubicBezTo>
                  <a:lnTo>
                    <a:pt x="27559" y="741934"/>
                  </a:lnTo>
                  <a:cubicBezTo>
                    <a:pt x="17145" y="741934"/>
                    <a:pt x="7874" y="735584"/>
                    <a:pt x="3937" y="725932"/>
                  </a:cubicBezTo>
                  <a:cubicBezTo>
                    <a:pt x="0" y="716280"/>
                    <a:pt x="2413" y="705231"/>
                    <a:pt x="9906" y="698119"/>
                  </a:cubicBezTo>
                  <a:lnTo>
                    <a:pt x="371348" y="352679"/>
                  </a:lnTo>
                  <a:lnTo>
                    <a:pt x="388874" y="371094"/>
                  </a:lnTo>
                  <a:lnTo>
                    <a:pt x="371348" y="389509"/>
                  </a:lnTo>
                  <a:lnTo>
                    <a:pt x="10033" y="43815"/>
                  </a:lnTo>
                  <a:cubicBezTo>
                    <a:pt x="2540" y="36576"/>
                    <a:pt x="127" y="25527"/>
                    <a:pt x="3937" y="16002"/>
                  </a:cubicBezTo>
                  <a:cubicBezTo>
                    <a:pt x="7747" y="6477"/>
                    <a:pt x="17145" y="0"/>
                    <a:pt x="27559" y="0"/>
                  </a:cubicBezTo>
                  <a:moveTo>
                    <a:pt x="27559" y="50800"/>
                  </a:moveTo>
                  <a:lnTo>
                    <a:pt x="27559" y="25400"/>
                  </a:lnTo>
                  <a:lnTo>
                    <a:pt x="45085" y="6985"/>
                  </a:lnTo>
                  <a:lnTo>
                    <a:pt x="406527" y="352679"/>
                  </a:lnTo>
                  <a:cubicBezTo>
                    <a:pt x="411480" y="357505"/>
                    <a:pt x="414401" y="364109"/>
                    <a:pt x="414401" y="371094"/>
                  </a:cubicBezTo>
                  <a:cubicBezTo>
                    <a:pt x="414401" y="378079"/>
                    <a:pt x="411607" y="384683"/>
                    <a:pt x="406527" y="389509"/>
                  </a:cubicBezTo>
                  <a:lnTo>
                    <a:pt x="45085" y="734949"/>
                  </a:lnTo>
                  <a:lnTo>
                    <a:pt x="27559" y="716661"/>
                  </a:lnTo>
                  <a:lnTo>
                    <a:pt x="27559" y="691261"/>
                  </a:lnTo>
                  <a:lnTo>
                    <a:pt x="3885311" y="691261"/>
                  </a:lnTo>
                  <a:lnTo>
                    <a:pt x="3885311" y="716661"/>
                  </a:lnTo>
                  <a:lnTo>
                    <a:pt x="3867785" y="698246"/>
                  </a:lnTo>
                  <a:lnTo>
                    <a:pt x="4229227" y="352679"/>
                  </a:lnTo>
                  <a:lnTo>
                    <a:pt x="4246753" y="371094"/>
                  </a:lnTo>
                  <a:lnTo>
                    <a:pt x="4229227" y="389509"/>
                  </a:lnTo>
                  <a:lnTo>
                    <a:pt x="3867785" y="43815"/>
                  </a:lnTo>
                  <a:lnTo>
                    <a:pt x="3885311" y="25400"/>
                  </a:lnTo>
                  <a:lnTo>
                    <a:pt x="3885311" y="50800"/>
                  </a:lnTo>
                  <a:lnTo>
                    <a:pt x="27559" y="50800"/>
                  </a:lnTo>
                  <a:close/>
                </a:path>
              </a:pathLst>
            </a:custGeom>
            <a:solidFill>
              <a:srgbClr val="008000">
                <a:alpha val="6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3" name="Google Shape;213;p7"/>
          <p:cNvGrpSpPr/>
          <p:nvPr/>
        </p:nvGrpSpPr>
        <p:grpSpPr>
          <a:xfrm>
            <a:off x="7547529" y="2111471"/>
            <a:ext cx="3202496" cy="7800595"/>
            <a:chOff x="0" y="0"/>
            <a:chExt cx="4269994" cy="10400792"/>
          </a:xfrm>
        </p:grpSpPr>
        <p:sp>
          <p:nvSpPr>
            <p:cNvPr id="214" name="Google Shape;214;p7"/>
            <p:cNvSpPr/>
            <p:nvPr/>
          </p:nvSpPr>
          <p:spPr>
            <a:xfrm>
              <a:off x="25400" y="25400"/>
              <a:ext cx="4219194" cy="10349992"/>
            </a:xfrm>
            <a:custGeom>
              <a:rect b="b" l="l" r="r" t="t"/>
              <a:pathLst>
                <a:path extrusionOk="0" h="10349992" w="4219194">
                  <a:moveTo>
                    <a:pt x="0" y="707009"/>
                  </a:moveTo>
                  <a:cubicBezTo>
                    <a:pt x="0" y="316484"/>
                    <a:pt x="314833" y="0"/>
                    <a:pt x="703199" y="0"/>
                  </a:cubicBezTo>
                  <a:lnTo>
                    <a:pt x="3515995" y="0"/>
                  </a:lnTo>
                  <a:cubicBezTo>
                    <a:pt x="3904361" y="0"/>
                    <a:pt x="4219194" y="316484"/>
                    <a:pt x="4219194" y="707009"/>
                  </a:cubicBezTo>
                  <a:lnTo>
                    <a:pt x="4219194" y="9642983"/>
                  </a:lnTo>
                  <a:cubicBezTo>
                    <a:pt x="4219194" y="10033381"/>
                    <a:pt x="3904361" y="10349992"/>
                    <a:pt x="3515995" y="10349992"/>
                  </a:cubicBezTo>
                  <a:lnTo>
                    <a:pt x="703199" y="10349992"/>
                  </a:lnTo>
                  <a:cubicBezTo>
                    <a:pt x="314833" y="10349992"/>
                    <a:pt x="0" y="10033508"/>
                    <a:pt x="0" y="9642983"/>
                  </a:cubicBezTo>
                  <a:close/>
                </a:path>
              </a:pathLst>
            </a:custGeom>
            <a:solidFill>
              <a:srgbClr val="BEDEB9">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 name="Google Shape;215;p7"/>
            <p:cNvSpPr/>
            <p:nvPr/>
          </p:nvSpPr>
          <p:spPr>
            <a:xfrm>
              <a:off x="0" y="0"/>
              <a:ext cx="4269994" cy="10400792"/>
            </a:xfrm>
            <a:custGeom>
              <a:rect b="b" l="l" r="r" t="t"/>
              <a:pathLst>
                <a:path extrusionOk="0" h="10400792" w="4269994">
                  <a:moveTo>
                    <a:pt x="0" y="732409"/>
                  </a:moveTo>
                  <a:cubicBezTo>
                    <a:pt x="0" y="328041"/>
                    <a:pt x="326136" y="0"/>
                    <a:pt x="728599" y="0"/>
                  </a:cubicBezTo>
                  <a:lnTo>
                    <a:pt x="3541395" y="0"/>
                  </a:lnTo>
                  <a:lnTo>
                    <a:pt x="3541395" y="25400"/>
                  </a:lnTo>
                  <a:lnTo>
                    <a:pt x="3541395" y="0"/>
                  </a:lnTo>
                  <a:lnTo>
                    <a:pt x="3541395" y="25400"/>
                  </a:lnTo>
                  <a:lnTo>
                    <a:pt x="3541395" y="0"/>
                  </a:lnTo>
                  <a:cubicBezTo>
                    <a:pt x="3943985" y="0"/>
                    <a:pt x="4269994" y="328041"/>
                    <a:pt x="4269994" y="732409"/>
                  </a:cubicBezTo>
                  <a:lnTo>
                    <a:pt x="4244594" y="732409"/>
                  </a:lnTo>
                  <a:lnTo>
                    <a:pt x="4269994" y="732409"/>
                  </a:lnTo>
                  <a:lnTo>
                    <a:pt x="4269994" y="9668383"/>
                  </a:lnTo>
                  <a:lnTo>
                    <a:pt x="4244594" y="9668383"/>
                  </a:lnTo>
                  <a:lnTo>
                    <a:pt x="4269994" y="9668383"/>
                  </a:lnTo>
                  <a:cubicBezTo>
                    <a:pt x="4269994" y="10072751"/>
                    <a:pt x="3943858" y="10400792"/>
                    <a:pt x="3541395" y="10400792"/>
                  </a:cubicBezTo>
                  <a:lnTo>
                    <a:pt x="3541395" y="10375392"/>
                  </a:lnTo>
                  <a:lnTo>
                    <a:pt x="3541395" y="10400792"/>
                  </a:lnTo>
                  <a:lnTo>
                    <a:pt x="728599" y="10400792"/>
                  </a:lnTo>
                  <a:lnTo>
                    <a:pt x="728599" y="10375392"/>
                  </a:lnTo>
                  <a:lnTo>
                    <a:pt x="728599" y="10400792"/>
                  </a:lnTo>
                  <a:cubicBezTo>
                    <a:pt x="326136" y="10400792"/>
                    <a:pt x="0" y="10072751"/>
                    <a:pt x="0" y="9668383"/>
                  </a:cubicBezTo>
                  <a:lnTo>
                    <a:pt x="0" y="732409"/>
                  </a:lnTo>
                  <a:lnTo>
                    <a:pt x="25400" y="732409"/>
                  </a:lnTo>
                  <a:lnTo>
                    <a:pt x="0" y="732409"/>
                  </a:lnTo>
                  <a:moveTo>
                    <a:pt x="50800" y="732409"/>
                  </a:moveTo>
                  <a:lnTo>
                    <a:pt x="50800" y="9668383"/>
                  </a:lnTo>
                  <a:lnTo>
                    <a:pt x="25400" y="9668383"/>
                  </a:lnTo>
                  <a:lnTo>
                    <a:pt x="50800" y="9668383"/>
                  </a:lnTo>
                  <a:cubicBezTo>
                    <a:pt x="50800" y="10044938"/>
                    <a:pt x="354457" y="10349992"/>
                    <a:pt x="728599" y="10349992"/>
                  </a:cubicBezTo>
                  <a:lnTo>
                    <a:pt x="3541395" y="10349992"/>
                  </a:lnTo>
                  <a:cubicBezTo>
                    <a:pt x="3915664" y="10349992"/>
                    <a:pt x="4219194" y="10044938"/>
                    <a:pt x="4219194" y="9668383"/>
                  </a:cubicBezTo>
                  <a:lnTo>
                    <a:pt x="4219194" y="732409"/>
                  </a:lnTo>
                  <a:cubicBezTo>
                    <a:pt x="4219194" y="355854"/>
                    <a:pt x="3915664" y="50800"/>
                    <a:pt x="3541395" y="50800"/>
                  </a:cubicBezTo>
                  <a:lnTo>
                    <a:pt x="728599" y="50800"/>
                  </a:lnTo>
                  <a:lnTo>
                    <a:pt x="728599" y="25400"/>
                  </a:lnTo>
                  <a:lnTo>
                    <a:pt x="728599" y="50800"/>
                  </a:lnTo>
                  <a:cubicBezTo>
                    <a:pt x="354457" y="50800"/>
                    <a:pt x="50800" y="355854"/>
                    <a:pt x="50800" y="732409"/>
                  </a:cubicBezTo>
                  <a:close/>
                </a:path>
              </a:pathLst>
            </a:custGeom>
            <a:solidFill>
              <a:srgbClr val="DEEEE1">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6" name="Google Shape;216;p7"/>
          <p:cNvGrpSpPr/>
          <p:nvPr/>
        </p:nvGrpSpPr>
        <p:grpSpPr>
          <a:xfrm>
            <a:off x="11097906" y="1415613"/>
            <a:ext cx="3204115" cy="556450"/>
            <a:chOff x="-2159" y="0"/>
            <a:chExt cx="4272153" cy="741934"/>
          </a:xfrm>
        </p:grpSpPr>
        <p:sp>
          <p:nvSpPr>
            <p:cNvPr id="217" name="Google Shape;217;p7"/>
            <p:cNvSpPr/>
            <p:nvPr/>
          </p:nvSpPr>
          <p:spPr>
            <a:xfrm>
              <a:off x="25400" y="25400"/>
              <a:ext cx="4219194" cy="691134"/>
            </a:xfrm>
            <a:custGeom>
              <a:rect b="b" l="l" r="r" t="t"/>
              <a:pathLst>
                <a:path extrusionOk="0" h="691134" w="4219194">
                  <a:moveTo>
                    <a:pt x="0" y="0"/>
                  </a:moveTo>
                  <a:lnTo>
                    <a:pt x="3857752" y="0"/>
                  </a:lnTo>
                  <a:lnTo>
                    <a:pt x="4219194" y="345567"/>
                  </a:lnTo>
                  <a:lnTo>
                    <a:pt x="3857752" y="691134"/>
                  </a:lnTo>
                  <a:lnTo>
                    <a:pt x="0" y="691134"/>
                  </a:lnTo>
                  <a:lnTo>
                    <a:pt x="361442" y="345567"/>
                  </a:lnTo>
                  <a:close/>
                </a:path>
              </a:pathLst>
            </a:custGeom>
            <a:solidFill>
              <a:srgbClr val="008000">
                <a:alpha val="60000"/>
              </a:srgbClr>
            </a:solidFill>
            <a:ln>
              <a:noFill/>
            </a:ln>
          </p:spPr>
        </p:sp>
        <p:sp>
          <p:nvSpPr>
            <p:cNvPr id="218" name="Google Shape;218;p7"/>
            <p:cNvSpPr/>
            <p:nvPr/>
          </p:nvSpPr>
          <p:spPr>
            <a:xfrm>
              <a:off x="-2159" y="0"/>
              <a:ext cx="4272153" cy="741934"/>
            </a:xfrm>
            <a:custGeom>
              <a:rect b="b" l="l" r="r" t="t"/>
              <a:pathLst>
                <a:path extrusionOk="0" h="741934" w="4272153">
                  <a:moveTo>
                    <a:pt x="27559" y="0"/>
                  </a:moveTo>
                  <a:lnTo>
                    <a:pt x="3885311" y="0"/>
                  </a:lnTo>
                  <a:cubicBezTo>
                    <a:pt x="3891788" y="0"/>
                    <a:pt x="3898138" y="2540"/>
                    <a:pt x="3902837" y="6985"/>
                  </a:cubicBezTo>
                  <a:lnTo>
                    <a:pt x="4264279" y="352679"/>
                  </a:lnTo>
                  <a:cubicBezTo>
                    <a:pt x="4269232" y="357505"/>
                    <a:pt x="4272153" y="364109"/>
                    <a:pt x="4272153" y="371094"/>
                  </a:cubicBezTo>
                  <a:cubicBezTo>
                    <a:pt x="4272153" y="378079"/>
                    <a:pt x="4269359" y="384683"/>
                    <a:pt x="4264279" y="389509"/>
                  </a:cubicBezTo>
                  <a:lnTo>
                    <a:pt x="3902964" y="734949"/>
                  </a:lnTo>
                  <a:cubicBezTo>
                    <a:pt x="3898265" y="739521"/>
                    <a:pt x="3891915" y="741934"/>
                    <a:pt x="3885438" y="741934"/>
                  </a:cubicBezTo>
                  <a:lnTo>
                    <a:pt x="27559" y="741934"/>
                  </a:lnTo>
                  <a:cubicBezTo>
                    <a:pt x="17145" y="741934"/>
                    <a:pt x="7874" y="735584"/>
                    <a:pt x="3937" y="725932"/>
                  </a:cubicBezTo>
                  <a:cubicBezTo>
                    <a:pt x="0" y="716280"/>
                    <a:pt x="2413" y="705231"/>
                    <a:pt x="9906" y="698119"/>
                  </a:cubicBezTo>
                  <a:lnTo>
                    <a:pt x="371348" y="352679"/>
                  </a:lnTo>
                  <a:lnTo>
                    <a:pt x="388874" y="371094"/>
                  </a:lnTo>
                  <a:lnTo>
                    <a:pt x="371348" y="389509"/>
                  </a:lnTo>
                  <a:lnTo>
                    <a:pt x="10033" y="43815"/>
                  </a:lnTo>
                  <a:cubicBezTo>
                    <a:pt x="2540" y="36576"/>
                    <a:pt x="127" y="25527"/>
                    <a:pt x="3937" y="16002"/>
                  </a:cubicBezTo>
                  <a:cubicBezTo>
                    <a:pt x="7747" y="6477"/>
                    <a:pt x="17145" y="0"/>
                    <a:pt x="27559" y="0"/>
                  </a:cubicBezTo>
                  <a:moveTo>
                    <a:pt x="27559" y="50800"/>
                  </a:moveTo>
                  <a:lnTo>
                    <a:pt x="27559" y="25400"/>
                  </a:lnTo>
                  <a:lnTo>
                    <a:pt x="45085" y="6985"/>
                  </a:lnTo>
                  <a:lnTo>
                    <a:pt x="406527" y="352679"/>
                  </a:lnTo>
                  <a:cubicBezTo>
                    <a:pt x="411480" y="357505"/>
                    <a:pt x="414401" y="364109"/>
                    <a:pt x="414401" y="371094"/>
                  </a:cubicBezTo>
                  <a:cubicBezTo>
                    <a:pt x="414401" y="378079"/>
                    <a:pt x="411607" y="384683"/>
                    <a:pt x="406527" y="389509"/>
                  </a:cubicBezTo>
                  <a:lnTo>
                    <a:pt x="45085" y="734949"/>
                  </a:lnTo>
                  <a:lnTo>
                    <a:pt x="27559" y="716661"/>
                  </a:lnTo>
                  <a:lnTo>
                    <a:pt x="27559" y="691261"/>
                  </a:lnTo>
                  <a:lnTo>
                    <a:pt x="3885311" y="691261"/>
                  </a:lnTo>
                  <a:lnTo>
                    <a:pt x="3885311" y="716661"/>
                  </a:lnTo>
                  <a:lnTo>
                    <a:pt x="3867785" y="698246"/>
                  </a:lnTo>
                  <a:lnTo>
                    <a:pt x="4229227" y="352679"/>
                  </a:lnTo>
                  <a:lnTo>
                    <a:pt x="4246753" y="371094"/>
                  </a:lnTo>
                  <a:lnTo>
                    <a:pt x="4229227" y="389509"/>
                  </a:lnTo>
                  <a:lnTo>
                    <a:pt x="3867785" y="43815"/>
                  </a:lnTo>
                  <a:lnTo>
                    <a:pt x="3885311" y="25400"/>
                  </a:lnTo>
                  <a:lnTo>
                    <a:pt x="3885311" y="50800"/>
                  </a:lnTo>
                  <a:lnTo>
                    <a:pt x="27559" y="50800"/>
                  </a:lnTo>
                  <a:close/>
                </a:path>
              </a:pathLst>
            </a:custGeom>
            <a:solidFill>
              <a:srgbClr val="008000">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7"/>
          <p:cNvGrpSpPr/>
          <p:nvPr/>
        </p:nvGrpSpPr>
        <p:grpSpPr>
          <a:xfrm>
            <a:off x="11154902" y="2111471"/>
            <a:ext cx="3202496" cy="7800595"/>
            <a:chOff x="0" y="0"/>
            <a:chExt cx="4269994" cy="10400792"/>
          </a:xfrm>
        </p:grpSpPr>
        <p:sp>
          <p:nvSpPr>
            <p:cNvPr id="220" name="Google Shape;220;p7"/>
            <p:cNvSpPr/>
            <p:nvPr/>
          </p:nvSpPr>
          <p:spPr>
            <a:xfrm>
              <a:off x="25400" y="25400"/>
              <a:ext cx="4219194" cy="10349992"/>
            </a:xfrm>
            <a:custGeom>
              <a:rect b="b" l="l" r="r" t="t"/>
              <a:pathLst>
                <a:path extrusionOk="0" h="10349992" w="4219194">
                  <a:moveTo>
                    <a:pt x="0" y="707009"/>
                  </a:moveTo>
                  <a:cubicBezTo>
                    <a:pt x="0" y="316484"/>
                    <a:pt x="314833" y="0"/>
                    <a:pt x="703199" y="0"/>
                  </a:cubicBezTo>
                  <a:lnTo>
                    <a:pt x="3515995" y="0"/>
                  </a:lnTo>
                  <a:cubicBezTo>
                    <a:pt x="3904361" y="0"/>
                    <a:pt x="4219194" y="316484"/>
                    <a:pt x="4219194" y="707009"/>
                  </a:cubicBezTo>
                  <a:lnTo>
                    <a:pt x="4219194" y="9642983"/>
                  </a:lnTo>
                  <a:cubicBezTo>
                    <a:pt x="4219194" y="10033381"/>
                    <a:pt x="3904361" y="10349992"/>
                    <a:pt x="3515995" y="10349992"/>
                  </a:cubicBezTo>
                  <a:lnTo>
                    <a:pt x="703199" y="10349992"/>
                  </a:lnTo>
                  <a:cubicBezTo>
                    <a:pt x="314833" y="10349992"/>
                    <a:pt x="0" y="10033508"/>
                    <a:pt x="0" y="9642983"/>
                  </a:cubicBezTo>
                  <a:close/>
                </a:path>
              </a:pathLst>
            </a:custGeom>
            <a:solidFill>
              <a:srgbClr val="BEDEB9">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7"/>
            <p:cNvSpPr/>
            <p:nvPr/>
          </p:nvSpPr>
          <p:spPr>
            <a:xfrm>
              <a:off x="0" y="0"/>
              <a:ext cx="4269994" cy="10400792"/>
            </a:xfrm>
            <a:custGeom>
              <a:rect b="b" l="l" r="r" t="t"/>
              <a:pathLst>
                <a:path extrusionOk="0" h="10400792" w="4269994">
                  <a:moveTo>
                    <a:pt x="0" y="732409"/>
                  </a:moveTo>
                  <a:cubicBezTo>
                    <a:pt x="0" y="328041"/>
                    <a:pt x="326136" y="0"/>
                    <a:pt x="728599" y="0"/>
                  </a:cubicBezTo>
                  <a:lnTo>
                    <a:pt x="3541395" y="0"/>
                  </a:lnTo>
                  <a:lnTo>
                    <a:pt x="3541395" y="25400"/>
                  </a:lnTo>
                  <a:lnTo>
                    <a:pt x="3541395" y="0"/>
                  </a:lnTo>
                  <a:lnTo>
                    <a:pt x="3541395" y="25400"/>
                  </a:lnTo>
                  <a:lnTo>
                    <a:pt x="3541395" y="0"/>
                  </a:lnTo>
                  <a:cubicBezTo>
                    <a:pt x="3943985" y="0"/>
                    <a:pt x="4269994" y="328041"/>
                    <a:pt x="4269994" y="732409"/>
                  </a:cubicBezTo>
                  <a:lnTo>
                    <a:pt x="4244594" y="732409"/>
                  </a:lnTo>
                  <a:lnTo>
                    <a:pt x="4269994" y="732409"/>
                  </a:lnTo>
                  <a:lnTo>
                    <a:pt x="4269994" y="9668383"/>
                  </a:lnTo>
                  <a:lnTo>
                    <a:pt x="4244594" y="9668383"/>
                  </a:lnTo>
                  <a:lnTo>
                    <a:pt x="4269994" y="9668383"/>
                  </a:lnTo>
                  <a:cubicBezTo>
                    <a:pt x="4269994" y="10072751"/>
                    <a:pt x="3943858" y="10400792"/>
                    <a:pt x="3541395" y="10400792"/>
                  </a:cubicBezTo>
                  <a:lnTo>
                    <a:pt x="3541395" y="10375392"/>
                  </a:lnTo>
                  <a:lnTo>
                    <a:pt x="3541395" y="10400792"/>
                  </a:lnTo>
                  <a:lnTo>
                    <a:pt x="728599" y="10400792"/>
                  </a:lnTo>
                  <a:lnTo>
                    <a:pt x="728599" y="10375392"/>
                  </a:lnTo>
                  <a:lnTo>
                    <a:pt x="728599" y="10400792"/>
                  </a:lnTo>
                  <a:cubicBezTo>
                    <a:pt x="326136" y="10400792"/>
                    <a:pt x="0" y="10072751"/>
                    <a:pt x="0" y="9668383"/>
                  </a:cubicBezTo>
                  <a:lnTo>
                    <a:pt x="0" y="732409"/>
                  </a:lnTo>
                  <a:lnTo>
                    <a:pt x="25400" y="732409"/>
                  </a:lnTo>
                  <a:lnTo>
                    <a:pt x="0" y="732409"/>
                  </a:lnTo>
                  <a:moveTo>
                    <a:pt x="50800" y="732409"/>
                  </a:moveTo>
                  <a:lnTo>
                    <a:pt x="50800" y="9668383"/>
                  </a:lnTo>
                  <a:lnTo>
                    <a:pt x="25400" y="9668383"/>
                  </a:lnTo>
                  <a:lnTo>
                    <a:pt x="50800" y="9668383"/>
                  </a:lnTo>
                  <a:cubicBezTo>
                    <a:pt x="50800" y="10044938"/>
                    <a:pt x="354457" y="10349992"/>
                    <a:pt x="728599" y="10349992"/>
                  </a:cubicBezTo>
                  <a:lnTo>
                    <a:pt x="3541395" y="10349992"/>
                  </a:lnTo>
                  <a:cubicBezTo>
                    <a:pt x="3915664" y="10349992"/>
                    <a:pt x="4219194" y="10044938"/>
                    <a:pt x="4219194" y="9668383"/>
                  </a:cubicBezTo>
                  <a:lnTo>
                    <a:pt x="4219194" y="732409"/>
                  </a:lnTo>
                  <a:cubicBezTo>
                    <a:pt x="4219194" y="355854"/>
                    <a:pt x="3915664" y="50800"/>
                    <a:pt x="3541395" y="50800"/>
                  </a:cubicBezTo>
                  <a:lnTo>
                    <a:pt x="728599" y="50800"/>
                  </a:lnTo>
                  <a:lnTo>
                    <a:pt x="728599" y="25400"/>
                  </a:lnTo>
                  <a:lnTo>
                    <a:pt x="728599" y="50800"/>
                  </a:lnTo>
                  <a:cubicBezTo>
                    <a:pt x="354457" y="50800"/>
                    <a:pt x="50800" y="355854"/>
                    <a:pt x="50800" y="732409"/>
                  </a:cubicBezTo>
                  <a:close/>
                </a:path>
              </a:pathLst>
            </a:custGeom>
            <a:solidFill>
              <a:srgbClr val="DEEEE1">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2" name="Google Shape;222;p7"/>
          <p:cNvGrpSpPr/>
          <p:nvPr/>
        </p:nvGrpSpPr>
        <p:grpSpPr>
          <a:xfrm>
            <a:off x="14705280" y="1415613"/>
            <a:ext cx="3204115" cy="556450"/>
            <a:chOff x="-2159" y="0"/>
            <a:chExt cx="4272153" cy="741934"/>
          </a:xfrm>
        </p:grpSpPr>
        <p:sp>
          <p:nvSpPr>
            <p:cNvPr id="223" name="Google Shape;223;p7"/>
            <p:cNvSpPr/>
            <p:nvPr/>
          </p:nvSpPr>
          <p:spPr>
            <a:xfrm>
              <a:off x="25400" y="25400"/>
              <a:ext cx="4219194" cy="691134"/>
            </a:xfrm>
            <a:custGeom>
              <a:rect b="b" l="l" r="r" t="t"/>
              <a:pathLst>
                <a:path extrusionOk="0" h="691134" w="4219194">
                  <a:moveTo>
                    <a:pt x="0" y="0"/>
                  </a:moveTo>
                  <a:lnTo>
                    <a:pt x="3857752" y="0"/>
                  </a:lnTo>
                  <a:lnTo>
                    <a:pt x="4219194" y="345567"/>
                  </a:lnTo>
                  <a:lnTo>
                    <a:pt x="3857752" y="691134"/>
                  </a:lnTo>
                  <a:lnTo>
                    <a:pt x="0" y="691134"/>
                  </a:lnTo>
                  <a:lnTo>
                    <a:pt x="361442" y="345567"/>
                  </a:lnTo>
                  <a:close/>
                </a:path>
              </a:pathLst>
            </a:custGeom>
            <a:solidFill>
              <a:srgbClr val="008000">
                <a:alpha val="49019"/>
              </a:srgbClr>
            </a:solidFill>
            <a:ln>
              <a:noFill/>
            </a:ln>
          </p:spPr>
        </p:sp>
        <p:sp>
          <p:nvSpPr>
            <p:cNvPr id="224" name="Google Shape;224;p7"/>
            <p:cNvSpPr/>
            <p:nvPr/>
          </p:nvSpPr>
          <p:spPr>
            <a:xfrm>
              <a:off x="-2159" y="0"/>
              <a:ext cx="4272153" cy="741934"/>
            </a:xfrm>
            <a:custGeom>
              <a:rect b="b" l="l" r="r" t="t"/>
              <a:pathLst>
                <a:path extrusionOk="0" h="741934" w="4272153">
                  <a:moveTo>
                    <a:pt x="27559" y="0"/>
                  </a:moveTo>
                  <a:lnTo>
                    <a:pt x="3885311" y="0"/>
                  </a:lnTo>
                  <a:cubicBezTo>
                    <a:pt x="3891788" y="0"/>
                    <a:pt x="3898138" y="2540"/>
                    <a:pt x="3902837" y="6985"/>
                  </a:cubicBezTo>
                  <a:lnTo>
                    <a:pt x="4264279" y="352679"/>
                  </a:lnTo>
                  <a:cubicBezTo>
                    <a:pt x="4269232" y="357505"/>
                    <a:pt x="4272153" y="364109"/>
                    <a:pt x="4272153" y="371094"/>
                  </a:cubicBezTo>
                  <a:cubicBezTo>
                    <a:pt x="4272153" y="378079"/>
                    <a:pt x="4269359" y="384683"/>
                    <a:pt x="4264279" y="389509"/>
                  </a:cubicBezTo>
                  <a:lnTo>
                    <a:pt x="3902964" y="734949"/>
                  </a:lnTo>
                  <a:cubicBezTo>
                    <a:pt x="3898265" y="739521"/>
                    <a:pt x="3891915" y="741934"/>
                    <a:pt x="3885438" y="741934"/>
                  </a:cubicBezTo>
                  <a:lnTo>
                    <a:pt x="27559" y="741934"/>
                  </a:lnTo>
                  <a:cubicBezTo>
                    <a:pt x="17145" y="741934"/>
                    <a:pt x="7874" y="735584"/>
                    <a:pt x="3937" y="725932"/>
                  </a:cubicBezTo>
                  <a:cubicBezTo>
                    <a:pt x="0" y="716280"/>
                    <a:pt x="2413" y="705231"/>
                    <a:pt x="9906" y="698119"/>
                  </a:cubicBezTo>
                  <a:lnTo>
                    <a:pt x="371348" y="352679"/>
                  </a:lnTo>
                  <a:lnTo>
                    <a:pt x="388874" y="371094"/>
                  </a:lnTo>
                  <a:lnTo>
                    <a:pt x="371348" y="389509"/>
                  </a:lnTo>
                  <a:lnTo>
                    <a:pt x="10033" y="43815"/>
                  </a:lnTo>
                  <a:cubicBezTo>
                    <a:pt x="2540" y="36576"/>
                    <a:pt x="127" y="25527"/>
                    <a:pt x="3937" y="16002"/>
                  </a:cubicBezTo>
                  <a:cubicBezTo>
                    <a:pt x="7747" y="6477"/>
                    <a:pt x="17145" y="0"/>
                    <a:pt x="27559" y="0"/>
                  </a:cubicBezTo>
                  <a:moveTo>
                    <a:pt x="27559" y="50800"/>
                  </a:moveTo>
                  <a:lnTo>
                    <a:pt x="27559" y="25400"/>
                  </a:lnTo>
                  <a:lnTo>
                    <a:pt x="45085" y="6985"/>
                  </a:lnTo>
                  <a:lnTo>
                    <a:pt x="406527" y="352679"/>
                  </a:lnTo>
                  <a:cubicBezTo>
                    <a:pt x="411480" y="357505"/>
                    <a:pt x="414401" y="364109"/>
                    <a:pt x="414401" y="371094"/>
                  </a:cubicBezTo>
                  <a:cubicBezTo>
                    <a:pt x="414401" y="378079"/>
                    <a:pt x="411607" y="384683"/>
                    <a:pt x="406527" y="389509"/>
                  </a:cubicBezTo>
                  <a:lnTo>
                    <a:pt x="45085" y="734949"/>
                  </a:lnTo>
                  <a:lnTo>
                    <a:pt x="27559" y="716661"/>
                  </a:lnTo>
                  <a:lnTo>
                    <a:pt x="27559" y="691261"/>
                  </a:lnTo>
                  <a:lnTo>
                    <a:pt x="3885311" y="691261"/>
                  </a:lnTo>
                  <a:lnTo>
                    <a:pt x="3885311" y="716661"/>
                  </a:lnTo>
                  <a:lnTo>
                    <a:pt x="3867785" y="698246"/>
                  </a:lnTo>
                  <a:lnTo>
                    <a:pt x="4229227" y="352679"/>
                  </a:lnTo>
                  <a:lnTo>
                    <a:pt x="4246753" y="371094"/>
                  </a:lnTo>
                  <a:lnTo>
                    <a:pt x="4229227" y="389509"/>
                  </a:lnTo>
                  <a:lnTo>
                    <a:pt x="3867785" y="43815"/>
                  </a:lnTo>
                  <a:lnTo>
                    <a:pt x="3885311" y="25400"/>
                  </a:lnTo>
                  <a:lnTo>
                    <a:pt x="3885311" y="50800"/>
                  </a:lnTo>
                  <a:lnTo>
                    <a:pt x="27559" y="50800"/>
                  </a:lnTo>
                  <a:close/>
                </a:path>
              </a:pathLst>
            </a:custGeom>
            <a:solidFill>
              <a:srgbClr val="008000">
                <a:alpha val="4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5" name="Google Shape;225;p7"/>
          <p:cNvGrpSpPr/>
          <p:nvPr/>
        </p:nvGrpSpPr>
        <p:grpSpPr>
          <a:xfrm>
            <a:off x="14770530" y="2163481"/>
            <a:ext cx="3202496" cy="7800595"/>
            <a:chOff x="0" y="0"/>
            <a:chExt cx="4269994" cy="10400792"/>
          </a:xfrm>
        </p:grpSpPr>
        <p:sp>
          <p:nvSpPr>
            <p:cNvPr id="226" name="Google Shape;226;p7"/>
            <p:cNvSpPr/>
            <p:nvPr/>
          </p:nvSpPr>
          <p:spPr>
            <a:xfrm>
              <a:off x="25400" y="25400"/>
              <a:ext cx="4219194" cy="10349992"/>
            </a:xfrm>
            <a:custGeom>
              <a:rect b="b" l="l" r="r" t="t"/>
              <a:pathLst>
                <a:path extrusionOk="0" h="10349992" w="4219194">
                  <a:moveTo>
                    <a:pt x="0" y="707009"/>
                  </a:moveTo>
                  <a:cubicBezTo>
                    <a:pt x="0" y="316484"/>
                    <a:pt x="314833" y="0"/>
                    <a:pt x="703199" y="0"/>
                  </a:cubicBezTo>
                  <a:lnTo>
                    <a:pt x="3515995" y="0"/>
                  </a:lnTo>
                  <a:cubicBezTo>
                    <a:pt x="3904361" y="0"/>
                    <a:pt x="4219194" y="316484"/>
                    <a:pt x="4219194" y="707009"/>
                  </a:cubicBezTo>
                  <a:lnTo>
                    <a:pt x="4219194" y="9642983"/>
                  </a:lnTo>
                  <a:cubicBezTo>
                    <a:pt x="4219194" y="10033381"/>
                    <a:pt x="3904361" y="10349992"/>
                    <a:pt x="3515995" y="10349992"/>
                  </a:cubicBezTo>
                  <a:lnTo>
                    <a:pt x="703199" y="10349992"/>
                  </a:lnTo>
                  <a:cubicBezTo>
                    <a:pt x="314833" y="10349992"/>
                    <a:pt x="0" y="10033508"/>
                    <a:pt x="0" y="9642983"/>
                  </a:cubicBezTo>
                  <a:close/>
                </a:path>
              </a:pathLst>
            </a:custGeom>
            <a:solidFill>
              <a:srgbClr val="BEDEB9">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7"/>
            <p:cNvSpPr/>
            <p:nvPr/>
          </p:nvSpPr>
          <p:spPr>
            <a:xfrm>
              <a:off x="0" y="0"/>
              <a:ext cx="4269994" cy="10400792"/>
            </a:xfrm>
            <a:custGeom>
              <a:rect b="b" l="l" r="r" t="t"/>
              <a:pathLst>
                <a:path extrusionOk="0" h="10400792" w="4269994">
                  <a:moveTo>
                    <a:pt x="0" y="732409"/>
                  </a:moveTo>
                  <a:cubicBezTo>
                    <a:pt x="0" y="328041"/>
                    <a:pt x="326136" y="0"/>
                    <a:pt x="728599" y="0"/>
                  </a:cubicBezTo>
                  <a:lnTo>
                    <a:pt x="3541395" y="0"/>
                  </a:lnTo>
                  <a:lnTo>
                    <a:pt x="3541395" y="25400"/>
                  </a:lnTo>
                  <a:lnTo>
                    <a:pt x="3541395" y="0"/>
                  </a:lnTo>
                  <a:lnTo>
                    <a:pt x="3541395" y="25400"/>
                  </a:lnTo>
                  <a:lnTo>
                    <a:pt x="3541395" y="0"/>
                  </a:lnTo>
                  <a:cubicBezTo>
                    <a:pt x="3943985" y="0"/>
                    <a:pt x="4269994" y="328041"/>
                    <a:pt x="4269994" y="732409"/>
                  </a:cubicBezTo>
                  <a:lnTo>
                    <a:pt x="4244594" y="732409"/>
                  </a:lnTo>
                  <a:lnTo>
                    <a:pt x="4269994" y="732409"/>
                  </a:lnTo>
                  <a:lnTo>
                    <a:pt x="4269994" y="9668383"/>
                  </a:lnTo>
                  <a:lnTo>
                    <a:pt x="4244594" y="9668383"/>
                  </a:lnTo>
                  <a:lnTo>
                    <a:pt x="4269994" y="9668383"/>
                  </a:lnTo>
                  <a:cubicBezTo>
                    <a:pt x="4269994" y="10072751"/>
                    <a:pt x="3943858" y="10400792"/>
                    <a:pt x="3541395" y="10400792"/>
                  </a:cubicBezTo>
                  <a:lnTo>
                    <a:pt x="3541395" y="10375392"/>
                  </a:lnTo>
                  <a:lnTo>
                    <a:pt x="3541395" y="10400792"/>
                  </a:lnTo>
                  <a:lnTo>
                    <a:pt x="728599" y="10400792"/>
                  </a:lnTo>
                  <a:lnTo>
                    <a:pt x="728599" y="10375392"/>
                  </a:lnTo>
                  <a:lnTo>
                    <a:pt x="728599" y="10400792"/>
                  </a:lnTo>
                  <a:cubicBezTo>
                    <a:pt x="326136" y="10400792"/>
                    <a:pt x="0" y="10072751"/>
                    <a:pt x="0" y="9668383"/>
                  </a:cubicBezTo>
                  <a:lnTo>
                    <a:pt x="0" y="732409"/>
                  </a:lnTo>
                  <a:lnTo>
                    <a:pt x="25400" y="732409"/>
                  </a:lnTo>
                  <a:lnTo>
                    <a:pt x="0" y="732409"/>
                  </a:lnTo>
                  <a:moveTo>
                    <a:pt x="50800" y="732409"/>
                  </a:moveTo>
                  <a:lnTo>
                    <a:pt x="50800" y="9668383"/>
                  </a:lnTo>
                  <a:lnTo>
                    <a:pt x="25400" y="9668383"/>
                  </a:lnTo>
                  <a:lnTo>
                    <a:pt x="50800" y="9668383"/>
                  </a:lnTo>
                  <a:cubicBezTo>
                    <a:pt x="50800" y="10044938"/>
                    <a:pt x="354457" y="10349992"/>
                    <a:pt x="728599" y="10349992"/>
                  </a:cubicBezTo>
                  <a:lnTo>
                    <a:pt x="3541395" y="10349992"/>
                  </a:lnTo>
                  <a:cubicBezTo>
                    <a:pt x="3915664" y="10349992"/>
                    <a:pt x="4219194" y="10044938"/>
                    <a:pt x="4219194" y="9668383"/>
                  </a:cubicBezTo>
                  <a:lnTo>
                    <a:pt x="4219194" y="732409"/>
                  </a:lnTo>
                  <a:cubicBezTo>
                    <a:pt x="4219194" y="355854"/>
                    <a:pt x="3915664" y="50800"/>
                    <a:pt x="3541395" y="50800"/>
                  </a:cubicBezTo>
                  <a:lnTo>
                    <a:pt x="728599" y="50800"/>
                  </a:lnTo>
                  <a:lnTo>
                    <a:pt x="728599" y="25400"/>
                  </a:lnTo>
                  <a:lnTo>
                    <a:pt x="728599" y="50800"/>
                  </a:lnTo>
                  <a:cubicBezTo>
                    <a:pt x="354457" y="50800"/>
                    <a:pt x="50800" y="355854"/>
                    <a:pt x="50800" y="732409"/>
                  </a:cubicBezTo>
                  <a:close/>
                </a:path>
              </a:pathLst>
            </a:custGeom>
            <a:solidFill>
              <a:srgbClr val="DEEEE1">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8" name="Google Shape;228;p7"/>
          <p:cNvSpPr txBox="1"/>
          <p:nvPr/>
        </p:nvSpPr>
        <p:spPr>
          <a:xfrm>
            <a:off x="7552231" y="2353112"/>
            <a:ext cx="3078300" cy="6925200"/>
          </a:xfrm>
          <a:prstGeom prst="rect">
            <a:avLst/>
          </a:prstGeom>
          <a:noFill/>
          <a:ln>
            <a:noFill/>
          </a:ln>
        </p:spPr>
        <p:txBody>
          <a:bodyPr anchorCtr="0" anchor="t" bIns="0" lIns="0" spcFirstLastPara="1" rIns="0" wrap="square" tIns="0">
            <a:spAutoFit/>
          </a:bodyPr>
          <a:lstStyle/>
          <a:p>
            <a:pPr indent="-154517" lvl="2" marL="482600" marR="0" rtl="0" algn="l">
              <a:lnSpc>
                <a:spcPct val="108000"/>
              </a:lnSpc>
              <a:spcBef>
                <a:spcPts val="0"/>
              </a:spcBef>
              <a:spcAft>
                <a:spcPts val="0"/>
              </a:spcAft>
              <a:buClr>
                <a:srgbClr val="000000"/>
              </a:buClr>
              <a:buSzPts val="1900"/>
              <a:buFont typeface="Arial"/>
              <a:buChar char="⚬"/>
            </a:pPr>
            <a:r>
              <a:rPr b="1" i="0" lang="en-US" sz="1900" u="none" cap="none" strike="noStrike">
                <a:solidFill>
                  <a:srgbClr val="000000"/>
                </a:solidFill>
                <a:latin typeface="Times New Roman"/>
                <a:ea typeface="Times New Roman"/>
                <a:cs typeface="Times New Roman"/>
                <a:sym typeface="Times New Roman"/>
              </a:rPr>
              <a:t>Status Report</a:t>
            </a:r>
            <a:r>
              <a:rPr i="0" lang="en-US" sz="1900" u="none" cap="none" strike="noStrike">
                <a:solidFill>
                  <a:srgbClr val="000000"/>
                </a:solidFill>
                <a:latin typeface="Times New Roman"/>
                <a:ea typeface="Times New Roman"/>
                <a:cs typeface="Times New Roman"/>
                <a:sym typeface="Times New Roman"/>
              </a:rPr>
              <a:t> on SHG-Gram Panchayat Partnership Strengthening, Consultation report along with field visit report. </a:t>
            </a:r>
            <a:endParaRPr sz="1900">
              <a:latin typeface="Times New Roman"/>
              <a:ea typeface="Times New Roman"/>
              <a:cs typeface="Times New Roman"/>
              <a:sym typeface="Times New Roman"/>
            </a:endParaRPr>
          </a:p>
          <a:p>
            <a:pPr indent="-154517" lvl="2" marL="482600" marR="0" rtl="0" algn="l">
              <a:lnSpc>
                <a:spcPct val="108000"/>
              </a:lnSpc>
              <a:spcBef>
                <a:spcPts val="0"/>
              </a:spcBef>
              <a:spcAft>
                <a:spcPts val="0"/>
              </a:spcAft>
              <a:buClr>
                <a:srgbClr val="000000"/>
              </a:buClr>
              <a:buSzPts val="1900"/>
              <a:buFont typeface="Arial"/>
              <a:buChar char="⚬"/>
            </a:pPr>
            <a:r>
              <a:rPr b="1" i="0" lang="en-US" sz="1900" u="none" cap="none" strike="noStrike">
                <a:solidFill>
                  <a:srgbClr val="000000"/>
                </a:solidFill>
                <a:latin typeface="Times New Roman"/>
                <a:ea typeface="Times New Roman"/>
                <a:cs typeface="Times New Roman"/>
                <a:sym typeface="Times New Roman"/>
              </a:rPr>
              <a:t>Draft Action Plan</a:t>
            </a:r>
            <a:r>
              <a:rPr i="0" lang="en-US" sz="1900" u="none" cap="none" strike="noStrike">
                <a:solidFill>
                  <a:srgbClr val="000000"/>
                </a:solidFill>
                <a:latin typeface="Times New Roman"/>
                <a:ea typeface="Times New Roman"/>
                <a:cs typeface="Times New Roman"/>
                <a:sym typeface="Times New Roman"/>
              </a:rPr>
              <a:t> for SHG-Gram Panchayat Partnerships, Guidelines for SHG-Gram Panchayat Partnership &amp; Pilot Implementation Plan</a:t>
            </a:r>
            <a:endParaRPr sz="1900">
              <a:latin typeface="Times New Roman"/>
              <a:ea typeface="Times New Roman"/>
              <a:cs typeface="Times New Roman"/>
              <a:sym typeface="Times New Roman"/>
            </a:endParaRPr>
          </a:p>
          <a:p>
            <a:pPr indent="-154517" lvl="2" marL="482600" marR="0" rtl="0" algn="l">
              <a:lnSpc>
                <a:spcPct val="108000"/>
              </a:lnSpc>
              <a:spcBef>
                <a:spcPts val="0"/>
              </a:spcBef>
              <a:spcAft>
                <a:spcPts val="0"/>
              </a:spcAft>
              <a:buClr>
                <a:srgbClr val="000000"/>
              </a:buClr>
              <a:buSzPts val="1900"/>
              <a:buFont typeface="Arial"/>
              <a:buChar char="⚬"/>
            </a:pPr>
            <a:r>
              <a:rPr b="1" i="0" lang="en-US" sz="1900" u="none" cap="none" strike="noStrike">
                <a:solidFill>
                  <a:srgbClr val="000000"/>
                </a:solidFill>
                <a:latin typeface="Times New Roman"/>
                <a:ea typeface="Times New Roman"/>
                <a:cs typeface="Times New Roman"/>
                <a:sym typeface="Times New Roman"/>
              </a:rPr>
              <a:t>Identification </a:t>
            </a:r>
            <a:r>
              <a:rPr i="0" lang="en-US" sz="1900" u="none" cap="none" strike="noStrike">
                <a:solidFill>
                  <a:srgbClr val="000000"/>
                </a:solidFill>
                <a:latin typeface="Times New Roman"/>
                <a:ea typeface="Times New Roman"/>
                <a:cs typeface="Times New Roman"/>
                <a:sym typeface="Times New Roman"/>
              </a:rPr>
              <a:t>of blocks for pilot implementation </a:t>
            </a:r>
            <a:endParaRPr sz="1900">
              <a:latin typeface="Times New Roman"/>
              <a:ea typeface="Times New Roman"/>
              <a:cs typeface="Times New Roman"/>
              <a:sym typeface="Times New Roman"/>
            </a:endParaRPr>
          </a:p>
          <a:p>
            <a:pPr indent="-154517" lvl="2" marL="482600" marR="0" rtl="0" algn="l">
              <a:lnSpc>
                <a:spcPct val="108000"/>
              </a:lnSpc>
              <a:spcBef>
                <a:spcPts val="0"/>
              </a:spcBef>
              <a:spcAft>
                <a:spcPts val="0"/>
              </a:spcAft>
              <a:buClr>
                <a:srgbClr val="000000"/>
              </a:buClr>
              <a:buSzPts val="1900"/>
              <a:buFont typeface="Arial"/>
              <a:buChar char="⚬"/>
            </a:pPr>
            <a:r>
              <a:rPr b="1" i="0" lang="en-US" sz="1900" u="none" cap="none" strike="noStrike">
                <a:solidFill>
                  <a:srgbClr val="000000"/>
                </a:solidFill>
                <a:latin typeface="Times New Roman"/>
                <a:ea typeface="Times New Roman"/>
                <a:cs typeface="Times New Roman"/>
                <a:sym typeface="Times New Roman"/>
              </a:rPr>
              <a:t>Training Module</a:t>
            </a:r>
            <a:r>
              <a:rPr i="0" lang="en-US" sz="1900" u="none" cap="none" strike="noStrike">
                <a:solidFill>
                  <a:srgbClr val="000000"/>
                </a:solidFill>
                <a:latin typeface="Times New Roman"/>
                <a:ea typeface="Times New Roman"/>
                <a:cs typeface="Times New Roman"/>
                <a:sym typeface="Times New Roman"/>
              </a:rPr>
              <a:t> for GP-CBO Partnership.</a:t>
            </a:r>
            <a:endParaRPr sz="1900">
              <a:latin typeface="Times New Roman"/>
              <a:ea typeface="Times New Roman"/>
              <a:cs typeface="Times New Roman"/>
              <a:sym typeface="Times New Roman"/>
            </a:endParaRPr>
          </a:p>
          <a:p>
            <a:pPr indent="-154517" lvl="2" marL="482600" marR="0" rtl="0" algn="l">
              <a:lnSpc>
                <a:spcPct val="108000"/>
              </a:lnSpc>
              <a:spcBef>
                <a:spcPts val="0"/>
              </a:spcBef>
              <a:spcAft>
                <a:spcPts val="0"/>
              </a:spcAft>
              <a:buClr>
                <a:srgbClr val="000000"/>
              </a:buClr>
              <a:buSzPts val="1900"/>
              <a:buFont typeface="Arial"/>
              <a:buChar char="⚬"/>
            </a:pPr>
            <a:r>
              <a:rPr b="1" i="0" lang="en-US" sz="1900" u="none" cap="none" strike="noStrike">
                <a:solidFill>
                  <a:srgbClr val="000000"/>
                </a:solidFill>
                <a:latin typeface="Times New Roman"/>
                <a:ea typeface="Times New Roman"/>
                <a:cs typeface="Times New Roman"/>
                <a:sym typeface="Times New Roman"/>
              </a:rPr>
              <a:t>Trained Personnel</a:t>
            </a:r>
            <a:r>
              <a:rPr i="0" lang="en-US" sz="1900" u="none" cap="none" strike="noStrike">
                <a:solidFill>
                  <a:srgbClr val="000000"/>
                </a:solidFill>
                <a:latin typeface="Times New Roman"/>
                <a:ea typeface="Times New Roman"/>
                <a:cs typeface="Times New Roman"/>
                <a:sym typeface="Times New Roman"/>
              </a:rPr>
              <a:t> Enhanced skills and knowledge among local institution representatives.</a:t>
            </a:r>
            <a:endParaRPr sz="1900">
              <a:latin typeface="Times New Roman"/>
              <a:ea typeface="Times New Roman"/>
              <a:cs typeface="Times New Roman"/>
              <a:sym typeface="Times New Roman"/>
            </a:endParaRPr>
          </a:p>
          <a:p>
            <a:pPr indent="-154517" lvl="2" marL="482600" marR="0" rtl="0" algn="l">
              <a:lnSpc>
                <a:spcPct val="108000"/>
              </a:lnSpc>
              <a:spcBef>
                <a:spcPts val="0"/>
              </a:spcBef>
              <a:spcAft>
                <a:spcPts val="0"/>
              </a:spcAft>
              <a:buClr>
                <a:srgbClr val="000000"/>
              </a:buClr>
              <a:buSzPts val="1900"/>
              <a:buFont typeface="Arial"/>
              <a:buChar char="⚬"/>
            </a:pPr>
            <a:r>
              <a:rPr i="0" lang="en-US" sz="1900" u="none" cap="none" strike="noStrike">
                <a:solidFill>
                  <a:srgbClr val="000000"/>
                </a:solidFill>
                <a:latin typeface="Times New Roman"/>
                <a:ea typeface="Times New Roman"/>
                <a:cs typeface="Times New Roman"/>
                <a:sym typeface="Times New Roman"/>
              </a:rPr>
              <a:t> </a:t>
            </a:r>
            <a:r>
              <a:rPr b="1" i="0" lang="en-US" sz="1900" u="none" cap="none" strike="noStrike">
                <a:solidFill>
                  <a:srgbClr val="000000"/>
                </a:solidFill>
                <a:latin typeface="Times New Roman"/>
                <a:ea typeface="Times New Roman"/>
                <a:cs typeface="Times New Roman"/>
                <a:sym typeface="Times New Roman"/>
              </a:rPr>
              <a:t>SoP on </a:t>
            </a:r>
            <a:r>
              <a:rPr i="0" lang="en-US" sz="1900" u="none" cap="none" strike="noStrike">
                <a:solidFill>
                  <a:srgbClr val="000000"/>
                </a:solidFill>
                <a:latin typeface="Times New Roman"/>
                <a:ea typeface="Times New Roman"/>
                <a:cs typeface="Times New Roman"/>
                <a:sym typeface="Times New Roman"/>
              </a:rPr>
              <a:t>ongoing support and hand-holding strategy and scaling up. </a:t>
            </a:r>
            <a:endParaRPr sz="1900">
              <a:latin typeface="Times New Roman"/>
              <a:ea typeface="Times New Roman"/>
              <a:cs typeface="Times New Roman"/>
              <a:sym typeface="Times New Roman"/>
            </a:endParaRPr>
          </a:p>
        </p:txBody>
      </p:sp>
      <p:sp>
        <p:nvSpPr>
          <p:cNvPr id="229" name="Google Shape;229;p7"/>
          <p:cNvSpPr txBox="1"/>
          <p:nvPr/>
        </p:nvSpPr>
        <p:spPr>
          <a:xfrm>
            <a:off x="662016" y="1447425"/>
            <a:ext cx="2518000" cy="464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1800" u="none" cap="none" strike="noStrike">
                <a:solidFill>
                  <a:srgbClr val="FFFFFF"/>
                </a:solidFill>
                <a:latin typeface="Arial"/>
                <a:ea typeface="Arial"/>
                <a:cs typeface="Arial"/>
                <a:sym typeface="Arial"/>
              </a:rPr>
              <a:t>Inputs</a:t>
            </a:r>
            <a:endParaRPr/>
          </a:p>
        </p:txBody>
      </p:sp>
      <p:sp>
        <p:nvSpPr>
          <p:cNvPr id="230" name="Google Shape;230;p7"/>
          <p:cNvSpPr txBox="1"/>
          <p:nvPr/>
        </p:nvSpPr>
        <p:spPr>
          <a:xfrm>
            <a:off x="549391" y="2191187"/>
            <a:ext cx="2695500" cy="7241700"/>
          </a:xfrm>
          <a:prstGeom prst="rect">
            <a:avLst/>
          </a:prstGeom>
          <a:noFill/>
          <a:ln>
            <a:noFill/>
          </a:ln>
        </p:spPr>
        <p:txBody>
          <a:bodyPr anchorCtr="0" anchor="t" bIns="0" lIns="0" spcFirstLastPara="1" rIns="0" wrap="square" tIns="0">
            <a:spAutoFit/>
          </a:bodyPr>
          <a:lstStyle/>
          <a:p>
            <a:pPr indent="-157295" lvl="2" marL="521608" marR="0" rtl="0" algn="l">
              <a:lnSpc>
                <a:spcPct val="108005"/>
              </a:lnSpc>
              <a:spcBef>
                <a:spcPts val="0"/>
              </a:spcBef>
              <a:spcAft>
                <a:spcPts val="0"/>
              </a:spcAft>
              <a:buClr>
                <a:srgbClr val="000000"/>
              </a:buClr>
              <a:buSzPts val="1900"/>
              <a:buFont typeface="Arial"/>
              <a:buChar char="⚬"/>
            </a:pPr>
            <a:r>
              <a:rPr b="1" i="0" lang="en-US" sz="1900" u="none" cap="none" strike="noStrike">
                <a:solidFill>
                  <a:srgbClr val="000000"/>
                </a:solidFill>
                <a:latin typeface="Times New Roman"/>
                <a:ea typeface="Times New Roman"/>
                <a:cs typeface="Times New Roman"/>
                <a:sym typeface="Times New Roman"/>
              </a:rPr>
              <a:t>Funding:</a:t>
            </a:r>
            <a:r>
              <a:rPr i="0" lang="en-US" sz="1900" u="none" cap="none" strike="noStrike">
                <a:solidFill>
                  <a:srgbClr val="000000"/>
                </a:solidFill>
                <a:latin typeface="Times New Roman"/>
                <a:ea typeface="Times New Roman"/>
                <a:cs typeface="Times New Roman"/>
                <a:sym typeface="Times New Roman"/>
              </a:rPr>
              <a:t> Financial resources from government and non-government sources.</a:t>
            </a:r>
            <a:endParaRPr sz="1900">
              <a:latin typeface="Times New Roman"/>
              <a:ea typeface="Times New Roman"/>
              <a:cs typeface="Times New Roman"/>
              <a:sym typeface="Times New Roman"/>
            </a:endParaRPr>
          </a:p>
          <a:p>
            <a:pPr indent="-157295" lvl="2" marL="521608" marR="0" rtl="0" algn="l">
              <a:lnSpc>
                <a:spcPct val="108005"/>
              </a:lnSpc>
              <a:spcBef>
                <a:spcPts val="0"/>
              </a:spcBef>
              <a:spcAft>
                <a:spcPts val="0"/>
              </a:spcAft>
              <a:buClr>
                <a:srgbClr val="000000"/>
              </a:buClr>
              <a:buSzPts val="1900"/>
              <a:buFont typeface="Arial"/>
              <a:buChar char="⚬"/>
            </a:pPr>
            <a:r>
              <a:rPr b="1" i="0" lang="en-US" sz="1900" u="none" cap="none" strike="noStrike">
                <a:solidFill>
                  <a:srgbClr val="000000"/>
                </a:solidFill>
                <a:latin typeface="Times New Roman"/>
                <a:ea typeface="Times New Roman"/>
                <a:cs typeface="Times New Roman"/>
                <a:sym typeface="Times New Roman"/>
              </a:rPr>
              <a:t>Expertise:</a:t>
            </a:r>
            <a:r>
              <a:rPr i="0" lang="en-US" sz="1900" u="none" cap="none" strike="noStrike">
                <a:solidFill>
                  <a:srgbClr val="000000"/>
                </a:solidFill>
                <a:latin typeface="Times New Roman"/>
                <a:ea typeface="Times New Roman"/>
                <a:cs typeface="Times New Roman"/>
                <a:sym typeface="Times New Roman"/>
              </a:rPr>
              <a:t> Knowledge and experience from CRISP &amp; Living Landscape members and other experts.</a:t>
            </a:r>
            <a:endParaRPr sz="1900">
              <a:latin typeface="Times New Roman"/>
              <a:ea typeface="Times New Roman"/>
              <a:cs typeface="Times New Roman"/>
              <a:sym typeface="Times New Roman"/>
            </a:endParaRPr>
          </a:p>
          <a:p>
            <a:pPr indent="-157295" lvl="2" marL="521608" marR="0" rtl="0" algn="l">
              <a:lnSpc>
                <a:spcPct val="108005"/>
              </a:lnSpc>
              <a:spcBef>
                <a:spcPts val="0"/>
              </a:spcBef>
              <a:spcAft>
                <a:spcPts val="0"/>
              </a:spcAft>
              <a:buClr>
                <a:srgbClr val="000000"/>
              </a:buClr>
              <a:buSzPts val="1900"/>
              <a:buFont typeface="Arial"/>
              <a:buChar char="⚬"/>
            </a:pPr>
            <a:r>
              <a:rPr b="1" i="0" lang="en-US" sz="1900" u="none" cap="none" strike="noStrike">
                <a:solidFill>
                  <a:srgbClr val="000000"/>
                </a:solidFill>
                <a:latin typeface="Times New Roman"/>
                <a:ea typeface="Times New Roman"/>
                <a:cs typeface="Times New Roman"/>
                <a:sym typeface="Times New Roman"/>
              </a:rPr>
              <a:t>Government Collaboration:</a:t>
            </a:r>
            <a:r>
              <a:rPr i="0" lang="en-US" sz="1900" u="none" cap="none" strike="noStrike">
                <a:solidFill>
                  <a:srgbClr val="000000"/>
                </a:solidFill>
                <a:latin typeface="Times New Roman"/>
                <a:ea typeface="Times New Roman"/>
                <a:cs typeface="Times New Roman"/>
                <a:sym typeface="Times New Roman"/>
              </a:rPr>
              <a:t> Partnerships with local and state government bodies.</a:t>
            </a:r>
            <a:endParaRPr sz="1900">
              <a:latin typeface="Times New Roman"/>
              <a:ea typeface="Times New Roman"/>
              <a:cs typeface="Times New Roman"/>
              <a:sym typeface="Times New Roman"/>
            </a:endParaRPr>
          </a:p>
          <a:p>
            <a:pPr indent="-157295" lvl="2" marL="521608" marR="0" rtl="0" algn="l">
              <a:lnSpc>
                <a:spcPct val="108005"/>
              </a:lnSpc>
              <a:spcBef>
                <a:spcPts val="0"/>
              </a:spcBef>
              <a:spcAft>
                <a:spcPts val="0"/>
              </a:spcAft>
              <a:buClr>
                <a:srgbClr val="000000"/>
              </a:buClr>
              <a:buSzPts val="1900"/>
              <a:buFont typeface="Arial"/>
              <a:buChar char="⚬"/>
            </a:pPr>
            <a:r>
              <a:rPr b="1" i="0" lang="en-US" sz="1900" u="none" cap="none" strike="noStrike">
                <a:solidFill>
                  <a:srgbClr val="000000"/>
                </a:solidFill>
                <a:latin typeface="Times New Roman"/>
                <a:ea typeface="Times New Roman"/>
                <a:cs typeface="Times New Roman"/>
                <a:sym typeface="Times New Roman"/>
              </a:rPr>
              <a:t>Community Engagement:</a:t>
            </a:r>
            <a:r>
              <a:rPr i="0" lang="en-US" sz="1900" u="none" cap="none" strike="noStrike">
                <a:solidFill>
                  <a:srgbClr val="000000"/>
                </a:solidFill>
                <a:latin typeface="Times New Roman"/>
                <a:ea typeface="Times New Roman"/>
                <a:cs typeface="Times New Roman"/>
                <a:sym typeface="Times New Roman"/>
              </a:rPr>
              <a:t> Participation and input from local communities and grassroots institutions.</a:t>
            </a:r>
            <a:endParaRPr sz="1900">
              <a:latin typeface="Times New Roman"/>
              <a:ea typeface="Times New Roman"/>
              <a:cs typeface="Times New Roman"/>
              <a:sym typeface="Times New Roman"/>
            </a:endParaRPr>
          </a:p>
        </p:txBody>
      </p:sp>
      <p:sp>
        <p:nvSpPr>
          <p:cNvPr id="231" name="Google Shape;231;p7"/>
          <p:cNvSpPr txBox="1"/>
          <p:nvPr/>
        </p:nvSpPr>
        <p:spPr>
          <a:xfrm>
            <a:off x="4222267" y="1447425"/>
            <a:ext cx="2518000" cy="464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1800" u="none" cap="none" strike="noStrike">
                <a:solidFill>
                  <a:srgbClr val="FFFFFF"/>
                </a:solidFill>
                <a:latin typeface="Arial"/>
                <a:ea typeface="Arial"/>
                <a:cs typeface="Arial"/>
                <a:sym typeface="Arial"/>
              </a:rPr>
              <a:t>Activities</a:t>
            </a:r>
            <a:endParaRPr/>
          </a:p>
        </p:txBody>
      </p:sp>
      <p:sp>
        <p:nvSpPr>
          <p:cNvPr id="232" name="Google Shape;232;p7"/>
          <p:cNvSpPr txBox="1"/>
          <p:nvPr/>
        </p:nvSpPr>
        <p:spPr>
          <a:xfrm>
            <a:off x="4109643" y="2373068"/>
            <a:ext cx="2743200" cy="6925200"/>
          </a:xfrm>
          <a:prstGeom prst="rect">
            <a:avLst/>
          </a:prstGeom>
          <a:noFill/>
          <a:ln>
            <a:noFill/>
          </a:ln>
        </p:spPr>
        <p:txBody>
          <a:bodyPr anchorCtr="0" anchor="t" bIns="0" lIns="0" spcFirstLastPara="1" rIns="0" wrap="square" tIns="0">
            <a:spAutoFit/>
          </a:bodyPr>
          <a:lstStyle/>
          <a:p>
            <a:pPr indent="-154517" lvl="2" marL="482600" marR="0" rtl="0" algn="l">
              <a:lnSpc>
                <a:spcPct val="108000"/>
              </a:lnSpc>
              <a:spcBef>
                <a:spcPts val="0"/>
              </a:spcBef>
              <a:spcAft>
                <a:spcPts val="0"/>
              </a:spcAft>
              <a:buClr>
                <a:srgbClr val="000000"/>
              </a:buClr>
              <a:buSzPts val="1900"/>
              <a:buFont typeface="Arial"/>
              <a:buChar char="⚬"/>
            </a:pPr>
            <a:r>
              <a:rPr b="1" i="0" lang="en-US" sz="1900" u="none" cap="none" strike="noStrike">
                <a:solidFill>
                  <a:srgbClr val="000000"/>
                </a:solidFill>
                <a:latin typeface="Times New Roman"/>
                <a:ea typeface="Times New Roman"/>
                <a:cs typeface="Times New Roman"/>
                <a:sym typeface="Times New Roman"/>
              </a:rPr>
              <a:t>Studying Existing Guidelines</a:t>
            </a:r>
            <a:r>
              <a:rPr i="0" lang="en-US" sz="1900" u="none" cap="none" strike="noStrike">
                <a:solidFill>
                  <a:srgbClr val="000000"/>
                </a:solidFill>
                <a:latin typeface="Times New Roman"/>
                <a:ea typeface="Times New Roman"/>
                <a:cs typeface="Times New Roman"/>
                <a:sym typeface="Times New Roman"/>
              </a:rPr>
              <a:t> on Strengthening Local Institutions</a:t>
            </a:r>
            <a:endParaRPr sz="1900">
              <a:latin typeface="Times New Roman"/>
              <a:ea typeface="Times New Roman"/>
              <a:cs typeface="Times New Roman"/>
              <a:sym typeface="Times New Roman"/>
            </a:endParaRPr>
          </a:p>
          <a:p>
            <a:pPr indent="-154517" lvl="2" marL="482600" marR="0" rtl="0" algn="l">
              <a:lnSpc>
                <a:spcPct val="108000"/>
              </a:lnSpc>
              <a:spcBef>
                <a:spcPts val="0"/>
              </a:spcBef>
              <a:spcAft>
                <a:spcPts val="0"/>
              </a:spcAft>
              <a:buClr>
                <a:srgbClr val="000000"/>
              </a:buClr>
              <a:buSzPts val="1900"/>
              <a:buFont typeface="Times New Roman"/>
              <a:buChar char="⚬"/>
            </a:pPr>
            <a:r>
              <a:rPr b="1" i="0" lang="en-US" sz="1900" u="none" cap="none" strike="noStrike">
                <a:solidFill>
                  <a:srgbClr val="000000"/>
                </a:solidFill>
                <a:latin typeface="Times New Roman"/>
                <a:ea typeface="Times New Roman"/>
                <a:cs typeface="Times New Roman"/>
                <a:sym typeface="Times New Roman"/>
              </a:rPr>
              <a:t>Initial Consultation Meeting</a:t>
            </a:r>
            <a:endParaRPr sz="1900">
              <a:latin typeface="Times New Roman"/>
              <a:ea typeface="Times New Roman"/>
              <a:cs typeface="Times New Roman"/>
              <a:sym typeface="Times New Roman"/>
            </a:endParaRPr>
          </a:p>
          <a:p>
            <a:pPr indent="-154517" lvl="2" marL="482600" marR="0" rtl="0" algn="l">
              <a:lnSpc>
                <a:spcPct val="108000"/>
              </a:lnSpc>
              <a:spcBef>
                <a:spcPts val="0"/>
              </a:spcBef>
              <a:spcAft>
                <a:spcPts val="0"/>
              </a:spcAft>
              <a:buClr>
                <a:srgbClr val="000000"/>
              </a:buClr>
              <a:buSzPts val="1900"/>
              <a:buFont typeface="Times New Roman"/>
              <a:buChar char="⚬"/>
            </a:pPr>
            <a:r>
              <a:rPr i="0" lang="en-US" sz="1900" u="none" cap="none" strike="noStrike">
                <a:solidFill>
                  <a:srgbClr val="000000"/>
                </a:solidFill>
                <a:latin typeface="Times New Roman"/>
                <a:ea typeface="Times New Roman"/>
                <a:cs typeface="Times New Roman"/>
                <a:sym typeface="Times New Roman"/>
              </a:rPr>
              <a:t>Field Visits to Local Institutions</a:t>
            </a:r>
            <a:endParaRPr sz="1900">
              <a:latin typeface="Times New Roman"/>
              <a:ea typeface="Times New Roman"/>
              <a:cs typeface="Times New Roman"/>
              <a:sym typeface="Times New Roman"/>
            </a:endParaRPr>
          </a:p>
          <a:p>
            <a:pPr indent="-154517" lvl="2" marL="482600" marR="0" rtl="0" algn="l">
              <a:lnSpc>
                <a:spcPct val="108000"/>
              </a:lnSpc>
              <a:spcBef>
                <a:spcPts val="0"/>
              </a:spcBef>
              <a:spcAft>
                <a:spcPts val="0"/>
              </a:spcAft>
              <a:buClr>
                <a:srgbClr val="000000"/>
              </a:buClr>
              <a:buSzPts val="1900"/>
              <a:buFont typeface="Arial"/>
              <a:buChar char="⚬"/>
            </a:pPr>
            <a:r>
              <a:rPr i="0" lang="en-US" sz="1900" u="none" cap="none" strike="noStrike">
                <a:solidFill>
                  <a:srgbClr val="000000"/>
                </a:solidFill>
                <a:latin typeface="Times New Roman"/>
                <a:ea typeface="Times New Roman"/>
                <a:cs typeface="Times New Roman"/>
                <a:sym typeface="Times New Roman"/>
              </a:rPr>
              <a:t>Draft </a:t>
            </a:r>
            <a:r>
              <a:rPr b="1" i="0" lang="en-US" sz="1900" u="none" cap="none" strike="noStrike">
                <a:solidFill>
                  <a:srgbClr val="000000"/>
                </a:solidFill>
                <a:latin typeface="Times New Roman"/>
                <a:ea typeface="Times New Roman"/>
                <a:cs typeface="Times New Roman"/>
                <a:sym typeface="Times New Roman"/>
              </a:rPr>
              <a:t>Action Plan for Institutional Strengthening</a:t>
            </a:r>
            <a:endParaRPr sz="1900">
              <a:latin typeface="Times New Roman"/>
              <a:ea typeface="Times New Roman"/>
              <a:cs typeface="Times New Roman"/>
              <a:sym typeface="Times New Roman"/>
            </a:endParaRPr>
          </a:p>
          <a:p>
            <a:pPr indent="-154517" lvl="2" marL="482600" marR="0" rtl="0" algn="l">
              <a:lnSpc>
                <a:spcPct val="108000"/>
              </a:lnSpc>
              <a:spcBef>
                <a:spcPts val="0"/>
              </a:spcBef>
              <a:spcAft>
                <a:spcPts val="0"/>
              </a:spcAft>
              <a:buClr>
                <a:srgbClr val="000000"/>
              </a:buClr>
              <a:buSzPts val="1900"/>
              <a:buFont typeface="Arial"/>
              <a:buChar char="⚬"/>
            </a:pPr>
            <a:r>
              <a:rPr b="1" i="0" lang="en-US" sz="1900" u="none" cap="none" strike="noStrike">
                <a:solidFill>
                  <a:srgbClr val="000000"/>
                </a:solidFill>
                <a:latin typeface="Times New Roman"/>
                <a:ea typeface="Times New Roman"/>
                <a:cs typeface="Times New Roman"/>
                <a:sym typeface="Times New Roman"/>
              </a:rPr>
              <a:t>Writes Shop </a:t>
            </a:r>
            <a:r>
              <a:rPr i="0" lang="en-US" sz="1900" u="none" cap="none" strike="noStrike">
                <a:solidFill>
                  <a:srgbClr val="000000"/>
                </a:solidFill>
                <a:latin typeface="Times New Roman"/>
                <a:ea typeface="Times New Roman"/>
                <a:cs typeface="Times New Roman"/>
                <a:sym typeface="Times New Roman"/>
              </a:rPr>
              <a:t>with Key Stakeholders</a:t>
            </a:r>
            <a:endParaRPr sz="1900">
              <a:latin typeface="Times New Roman"/>
              <a:ea typeface="Times New Roman"/>
              <a:cs typeface="Times New Roman"/>
              <a:sym typeface="Times New Roman"/>
            </a:endParaRPr>
          </a:p>
          <a:p>
            <a:pPr indent="-154517" lvl="2" marL="482600" marR="0" rtl="0" algn="l">
              <a:lnSpc>
                <a:spcPct val="108000"/>
              </a:lnSpc>
              <a:spcBef>
                <a:spcPts val="0"/>
              </a:spcBef>
              <a:spcAft>
                <a:spcPts val="0"/>
              </a:spcAft>
              <a:buClr>
                <a:srgbClr val="000000"/>
              </a:buClr>
              <a:buSzPts val="1900"/>
              <a:buFont typeface="Arial"/>
              <a:buChar char="⚬"/>
            </a:pPr>
            <a:r>
              <a:rPr b="1" i="0" lang="en-US" sz="1900" u="none" cap="none" strike="noStrike">
                <a:solidFill>
                  <a:srgbClr val="000000"/>
                </a:solidFill>
                <a:latin typeface="Times New Roman"/>
                <a:ea typeface="Times New Roman"/>
                <a:cs typeface="Times New Roman"/>
                <a:sym typeface="Times New Roman"/>
              </a:rPr>
              <a:t>Pilot Implementation</a:t>
            </a:r>
            <a:r>
              <a:rPr i="0" lang="en-US" sz="1900" u="none" cap="none" strike="noStrike">
                <a:solidFill>
                  <a:srgbClr val="000000"/>
                </a:solidFill>
                <a:latin typeface="Times New Roman"/>
                <a:ea typeface="Times New Roman"/>
                <a:cs typeface="Times New Roman"/>
                <a:sym typeface="Times New Roman"/>
              </a:rPr>
              <a:t> in Selected Institutions</a:t>
            </a:r>
            <a:endParaRPr sz="1900">
              <a:latin typeface="Times New Roman"/>
              <a:ea typeface="Times New Roman"/>
              <a:cs typeface="Times New Roman"/>
              <a:sym typeface="Times New Roman"/>
            </a:endParaRPr>
          </a:p>
          <a:p>
            <a:pPr indent="-154517" lvl="2" marL="482600" marR="0" rtl="0" algn="l">
              <a:lnSpc>
                <a:spcPct val="108000"/>
              </a:lnSpc>
              <a:spcBef>
                <a:spcPts val="0"/>
              </a:spcBef>
              <a:spcAft>
                <a:spcPts val="0"/>
              </a:spcAft>
              <a:buClr>
                <a:srgbClr val="000000"/>
              </a:buClr>
              <a:buSzPts val="1900"/>
              <a:buFont typeface="Times New Roman"/>
              <a:buChar char="⚬"/>
            </a:pPr>
            <a:r>
              <a:rPr i="0" lang="en-US" sz="1900" u="none" cap="none" strike="noStrike">
                <a:solidFill>
                  <a:srgbClr val="000000"/>
                </a:solidFill>
                <a:latin typeface="Times New Roman"/>
                <a:ea typeface="Times New Roman"/>
                <a:cs typeface="Times New Roman"/>
                <a:sym typeface="Times New Roman"/>
              </a:rPr>
              <a:t>Preparation of Initial Report and finalisation</a:t>
            </a:r>
            <a:endParaRPr sz="1900">
              <a:latin typeface="Times New Roman"/>
              <a:ea typeface="Times New Roman"/>
              <a:cs typeface="Times New Roman"/>
              <a:sym typeface="Times New Roman"/>
            </a:endParaRPr>
          </a:p>
          <a:p>
            <a:pPr indent="-154517" lvl="2" marL="482600" marR="0" rtl="0" algn="l">
              <a:lnSpc>
                <a:spcPct val="108000"/>
              </a:lnSpc>
              <a:spcBef>
                <a:spcPts val="0"/>
              </a:spcBef>
              <a:spcAft>
                <a:spcPts val="0"/>
              </a:spcAft>
              <a:buClr>
                <a:srgbClr val="000000"/>
              </a:buClr>
              <a:buSzPts val="1900"/>
              <a:buFont typeface="Times New Roman"/>
              <a:buChar char="⚬"/>
            </a:pPr>
            <a:r>
              <a:rPr i="0" lang="en-US" sz="1900" u="none" cap="none" strike="noStrike">
                <a:solidFill>
                  <a:srgbClr val="000000"/>
                </a:solidFill>
                <a:latin typeface="Times New Roman"/>
                <a:ea typeface="Times New Roman"/>
                <a:cs typeface="Times New Roman"/>
                <a:sym typeface="Times New Roman"/>
              </a:rPr>
              <a:t>Workshops for Implementation and Skill Enhancement</a:t>
            </a:r>
            <a:endParaRPr sz="1900">
              <a:latin typeface="Times New Roman"/>
              <a:ea typeface="Times New Roman"/>
              <a:cs typeface="Times New Roman"/>
              <a:sym typeface="Times New Roman"/>
            </a:endParaRPr>
          </a:p>
          <a:p>
            <a:pPr indent="-154517" lvl="2" marL="482600" marR="0" rtl="0" algn="l">
              <a:lnSpc>
                <a:spcPct val="108000"/>
              </a:lnSpc>
              <a:spcBef>
                <a:spcPts val="0"/>
              </a:spcBef>
              <a:spcAft>
                <a:spcPts val="0"/>
              </a:spcAft>
              <a:buClr>
                <a:srgbClr val="000000"/>
              </a:buClr>
              <a:buSzPts val="1900"/>
              <a:buFont typeface="Times New Roman"/>
              <a:buChar char="⚬"/>
            </a:pPr>
            <a:r>
              <a:rPr i="0" lang="en-US" sz="1900" u="none" cap="none" strike="noStrike">
                <a:solidFill>
                  <a:srgbClr val="000000"/>
                </a:solidFill>
                <a:latin typeface="Times New Roman"/>
                <a:ea typeface="Times New Roman"/>
                <a:cs typeface="Times New Roman"/>
                <a:sym typeface="Times New Roman"/>
              </a:rPr>
              <a:t>Ongoing Support and Handholding</a:t>
            </a:r>
            <a:endParaRPr sz="1900">
              <a:latin typeface="Times New Roman"/>
              <a:ea typeface="Times New Roman"/>
              <a:cs typeface="Times New Roman"/>
              <a:sym typeface="Times New Roman"/>
            </a:endParaRPr>
          </a:p>
        </p:txBody>
      </p:sp>
      <p:sp>
        <p:nvSpPr>
          <p:cNvPr id="233" name="Google Shape;233;p7"/>
          <p:cNvSpPr txBox="1"/>
          <p:nvPr/>
        </p:nvSpPr>
        <p:spPr>
          <a:xfrm>
            <a:off x="7829640" y="1447425"/>
            <a:ext cx="2518000" cy="464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1800" u="none" cap="none" strike="noStrike">
                <a:solidFill>
                  <a:srgbClr val="FFFFFF"/>
                </a:solidFill>
                <a:latin typeface="Arial"/>
                <a:ea typeface="Arial"/>
                <a:cs typeface="Arial"/>
                <a:sym typeface="Arial"/>
              </a:rPr>
              <a:t>Outputs</a:t>
            </a:r>
            <a:endParaRPr/>
          </a:p>
        </p:txBody>
      </p:sp>
      <p:sp>
        <p:nvSpPr>
          <p:cNvPr id="234" name="Google Shape;234;p7"/>
          <p:cNvSpPr txBox="1"/>
          <p:nvPr/>
        </p:nvSpPr>
        <p:spPr>
          <a:xfrm>
            <a:off x="11437012" y="1447425"/>
            <a:ext cx="2518000" cy="464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1800" u="none" cap="none" strike="noStrike">
                <a:solidFill>
                  <a:srgbClr val="FFFFFF"/>
                </a:solidFill>
                <a:latin typeface="Arial"/>
                <a:ea typeface="Arial"/>
                <a:cs typeface="Arial"/>
                <a:sym typeface="Arial"/>
              </a:rPr>
              <a:t>Outcomes</a:t>
            </a:r>
            <a:endParaRPr/>
          </a:p>
        </p:txBody>
      </p:sp>
      <p:sp>
        <p:nvSpPr>
          <p:cNvPr id="235" name="Google Shape;235;p7"/>
          <p:cNvSpPr txBox="1"/>
          <p:nvPr/>
        </p:nvSpPr>
        <p:spPr>
          <a:xfrm>
            <a:off x="11207904" y="2327120"/>
            <a:ext cx="2976300" cy="7326900"/>
          </a:xfrm>
          <a:prstGeom prst="rect">
            <a:avLst/>
          </a:prstGeom>
          <a:noFill/>
          <a:ln>
            <a:noFill/>
          </a:ln>
        </p:spPr>
        <p:txBody>
          <a:bodyPr anchorCtr="0" anchor="t" bIns="0" lIns="0" spcFirstLastPara="1" rIns="0" wrap="square" tIns="0">
            <a:spAutoFit/>
          </a:bodyPr>
          <a:lstStyle/>
          <a:p>
            <a:pPr indent="-142663" lvl="2" marL="447040" marR="0" rtl="0" algn="l">
              <a:lnSpc>
                <a:spcPct val="108000"/>
              </a:lnSpc>
              <a:spcBef>
                <a:spcPts val="0"/>
              </a:spcBef>
              <a:spcAft>
                <a:spcPts val="0"/>
              </a:spcAft>
              <a:buClr>
                <a:srgbClr val="000000"/>
              </a:buClr>
              <a:buSzPts val="1700"/>
              <a:buFont typeface="Arial"/>
              <a:buChar char="⚬"/>
            </a:pPr>
            <a:r>
              <a:rPr b="1" i="0" lang="en-US" sz="1700" u="none" cap="none" strike="noStrike">
                <a:solidFill>
                  <a:srgbClr val="000000"/>
                </a:solidFill>
                <a:latin typeface="Times New Roman"/>
                <a:ea typeface="Times New Roman"/>
                <a:cs typeface="Times New Roman"/>
                <a:sym typeface="Times New Roman"/>
              </a:rPr>
              <a:t>Enhanced Service Delivery &amp; Greater Institutional Collaboration:</a:t>
            </a:r>
            <a:r>
              <a:rPr i="0" lang="en-US" sz="1700" u="none" cap="none" strike="noStrike">
                <a:solidFill>
                  <a:srgbClr val="000000"/>
                </a:solidFill>
                <a:latin typeface="Times New Roman"/>
                <a:ea typeface="Times New Roman"/>
                <a:cs typeface="Times New Roman"/>
                <a:sym typeface="Times New Roman"/>
              </a:rPr>
              <a:t>More efficient and targeted services to community members , leading  to  Improved coordination and partnership among local institutions.</a:t>
            </a:r>
            <a:endParaRPr sz="1700">
              <a:latin typeface="Times New Roman"/>
              <a:ea typeface="Times New Roman"/>
              <a:cs typeface="Times New Roman"/>
              <a:sym typeface="Times New Roman"/>
            </a:endParaRPr>
          </a:p>
          <a:p>
            <a:pPr indent="-142663" lvl="2" marL="447040" marR="0" rtl="0" algn="l">
              <a:lnSpc>
                <a:spcPct val="108000"/>
              </a:lnSpc>
              <a:spcBef>
                <a:spcPts val="0"/>
              </a:spcBef>
              <a:spcAft>
                <a:spcPts val="0"/>
              </a:spcAft>
              <a:buClr>
                <a:srgbClr val="000000"/>
              </a:buClr>
              <a:buSzPts val="1700"/>
              <a:buFont typeface="Arial"/>
              <a:buChar char="⚬"/>
            </a:pPr>
            <a:r>
              <a:rPr b="1" i="0" lang="en-US" sz="1700" u="none" cap="none" strike="noStrike">
                <a:solidFill>
                  <a:srgbClr val="000000"/>
                </a:solidFill>
                <a:latin typeface="Times New Roman"/>
                <a:ea typeface="Times New Roman"/>
                <a:cs typeface="Times New Roman"/>
                <a:sym typeface="Times New Roman"/>
              </a:rPr>
              <a:t>Increased Public Trust:</a:t>
            </a:r>
            <a:r>
              <a:rPr i="0" lang="en-US" sz="1700" u="none" cap="none" strike="noStrike">
                <a:solidFill>
                  <a:srgbClr val="000000"/>
                </a:solidFill>
                <a:latin typeface="Times New Roman"/>
                <a:ea typeface="Times New Roman"/>
                <a:cs typeface="Times New Roman"/>
                <a:sym typeface="Times New Roman"/>
              </a:rPr>
              <a:t> Higher levels of trust in local institutions due to transparency and accountability.</a:t>
            </a:r>
            <a:endParaRPr sz="1700">
              <a:latin typeface="Times New Roman"/>
              <a:ea typeface="Times New Roman"/>
              <a:cs typeface="Times New Roman"/>
              <a:sym typeface="Times New Roman"/>
            </a:endParaRPr>
          </a:p>
          <a:p>
            <a:pPr indent="-142663" lvl="2" marL="447040" marR="0" rtl="0" algn="l">
              <a:lnSpc>
                <a:spcPct val="108000"/>
              </a:lnSpc>
              <a:spcBef>
                <a:spcPts val="0"/>
              </a:spcBef>
              <a:spcAft>
                <a:spcPts val="0"/>
              </a:spcAft>
              <a:buClr>
                <a:srgbClr val="000000"/>
              </a:buClr>
              <a:buSzPts val="1700"/>
              <a:buFont typeface="Arial"/>
              <a:buChar char="⚬"/>
            </a:pPr>
            <a:r>
              <a:rPr b="1" i="0" lang="en-US" sz="1700" u="none" cap="none" strike="noStrike">
                <a:solidFill>
                  <a:srgbClr val="000000"/>
                </a:solidFill>
                <a:latin typeface="Times New Roman"/>
                <a:ea typeface="Times New Roman"/>
                <a:cs typeface="Times New Roman"/>
                <a:sym typeface="Times New Roman"/>
              </a:rPr>
              <a:t>Strengthened Governance:</a:t>
            </a:r>
            <a:r>
              <a:rPr i="0" lang="en-US" sz="1700" u="none" cap="none" strike="noStrike">
                <a:solidFill>
                  <a:srgbClr val="000000"/>
                </a:solidFill>
                <a:latin typeface="Times New Roman"/>
                <a:ea typeface="Times New Roman"/>
                <a:cs typeface="Times New Roman"/>
                <a:sym typeface="Times New Roman"/>
              </a:rPr>
              <a:t> More practical and inclusive governance practices at the grassroots level.</a:t>
            </a:r>
            <a:endParaRPr sz="1700">
              <a:latin typeface="Times New Roman"/>
              <a:ea typeface="Times New Roman"/>
              <a:cs typeface="Times New Roman"/>
              <a:sym typeface="Times New Roman"/>
            </a:endParaRPr>
          </a:p>
          <a:p>
            <a:pPr indent="-142663" lvl="2" marL="447040" marR="0" rtl="0" algn="l">
              <a:lnSpc>
                <a:spcPct val="108000"/>
              </a:lnSpc>
              <a:spcBef>
                <a:spcPts val="0"/>
              </a:spcBef>
              <a:spcAft>
                <a:spcPts val="0"/>
              </a:spcAft>
              <a:buClr>
                <a:srgbClr val="000000"/>
              </a:buClr>
              <a:buSzPts val="1700"/>
              <a:buFont typeface="Arial"/>
              <a:buChar char="⚬"/>
            </a:pPr>
            <a:r>
              <a:rPr b="1" i="0" lang="en-US" sz="1700" u="none" cap="none" strike="noStrike">
                <a:solidFill>
                  <a:srgbClr val="000000"/>
                </a:solidFill>
                <a:latin typeface="Times New Roman"/>
                <a:ea typeface="Times New Roman"/>
                <a:cs typeface="Times New Roman"/>
                <a:sym typeface="Times New Roman"/>
              </a:rPr>
              <a:t>Improved Livelihood</a:t>
            </a:r>
            <a:r>
              <a:rPr i="0" lang="en-US" sz="1700" u="none" cap="none" strike="noStrike">
                <a:solidFill>
                  <a:srgbClr val="000000"/>
                </a:solidFill>
                <a:latin typeface="Times New Roman"/>
                <a:ea typeface="Times New Roman"/>
                <a:cs typeface="Times New Roman"/>
                <a:sym typeface="Times New Roman"/>
              </a:rPr>
              <a:t>s through  Community based organisations involved in Value Chain Activities .</a:t>
            </a:r>
            <a:endParaRPr sz="1700">
              <a:latin typeface="Times New Roman"/>
              <a:ea typeface="Times New Roman"/>
              <a:cs typeface="Times New Roman"/>
              <a:sym typeface="Times New Roman"/>
            </a:endParaRPr>
          </a:p>
          <a:p>
            <a:pPr indent="-142663" lvl="2" marL="447040" marR="0" rtl="0" algn="l">
              <a:lnSpc>
                <a:spcPct val="108000"/>
              </a:lnSpc>
              <a:spcBef>
                <a:spcPts val="0"/>
              </a:spcBef>
              <a:spcAft>
                <a:spcPts val="0"/>
              </a:spcAft>
              <a:buClr>
                <a:srgbClr val="000000"/>
              </a:buClr>
              <a:buSzPts val="1700"/>
              <a:buFont typeface="Arial"/>
              <a:buChar char="⚬"/>
            </a:pPr>
            <a:r>
              <a:rPr b="1" i="0" lang="en-US" sz="1700" u="none" cap="none" strike="noStrike">
                <a:solidFill>
                  <a:srgbClr val="000000"/>
                </a:solidFill>
                <a:latin typeface="Times New Roman"/>
                <a:ea typeface="Times New Roman"/>
                <a:cs typeface="Times New Roman"/>
                <a:sym typeface="Times New Roman"/>
              </a:rPr>
              <a:t>Improved Common  Utilizations </a:t>
            </a:r>
            <a:r>
              <a:rPr i="0" lang="en-US" sz="1700" u="none" cap="none" strike="noStrike">
                <a:solidFill>
                  <a:srgbClr val="000000"/>
                </a:solidFill>
                <a:latin typeface="Times New Roman"/>
                <a:ea typeface="Times New Roman"/>
                <a:cs typeface="Times New Roman"/>
                <a:sym typeface="Times New Roman"/>
              </a:rPr>
              <a:t>under community-led management</a:t>
            </a:r>
            <a:endParaRPr sz="1700">
              <a:latin typeface="Times New Roman"/>
              <a:ea typeface="Times New Roman"/>
              <a:cs typeface="Times New Roman"/>
              <a:sym typeface="Times New Roman"/>
            </a:endParaRPr>
          </a:p>
          <a:p>
            <a:pPr indent="-231799" lvl="2" marL="695396" marR="0" rtl="0" algn="l">
              <a:lnSpc>
                <a:spcPct val="168000"/>
              </a:lnSpc>
              <a:spcBef>
                <a:spcPts val="0"/>
              </a:spcBef>
              <a:spcAft>
                <a:spcPts val="0"/>
              </a:spcAft>
              <a:buNone/>
            </a:pPr>
            <a:r>
              <a:t/>
            </a:r>
            <a:endParaRPr i="0" sz="1700" u="none" cap="none" strike="noStrike">
              <a:solidFill>
                <a:srgbClr val="000000"/>
              </a:solidFill>
              <a:latin typeface="Times New Roman"/>
              <a:ea typeface="Times New Roman"/>
              <a:cs typeface="Times New Roman"/>
              <a:sym typeface="Times New Roman"/>
            </a:endParaRPr>
          </a:p>
        </p:txBody>
      </p:sp>
      <p:sp>
        <p:nvSpPr>
          <p:cNvPr id="236" name="Google Shape;236;p7"/>
          <p:cNvSpPr txBox="1"/>
          <p:nvPr/>
        </p:nvSpPr>
        <p:spPr>
          <a:xfrm>
            <a:off x="15044386" y="1447425"/>
            <a:ext cx="2518000" cy="464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1800" u="none" cap="none" strike="noStrike">
                <a:solidFill>
                  <a:srgbClr val="FFFFFF"/>
                </a:solidFill>
                <a:latin typeface="Arial"/>
                <a:ea typeface="Arial"/>
                <a:cs typeface="Arial"/>
                <a:sym typeface="Arial"/>
              </a:rPr>
              <a:t>Impact</a:t>
            </a:r>
            <a:endParaRPr/>
          </a:p>
        </p:txBody>
      </p:sp>
      <p:sp>
        <p:nvSpPr>
          <p:cNvPr id="237" name="Google Shape;237;p7"/>
          <p:cNvSpPr txBox="1"/>
          <p:nvPr/>
        </p:nvSpPr>
        <p:spPr>
          <a:xfrm>
            <a:off x="14747985" y="2359505"/>
            <a:ext cx="3110700" cy="7241100"/>
          </a:xfrm>
          <a:prstGeom prst="rect">
            <a:avLst/>
          </a:prstGeom>
          <a:noFill/>
          <a:ln>
            <a:noFill/>
          </a:ln>
        </p:spPr>
        <p:txBody>
          <a:bodyPr anchorCtr="0" anchor="t" bIns="0" lIns="0" spcFirstLastPara="1" rIns="0" wrap="square" tIns="0">
            <a:spAutoFit/>
          </a:bodyPr>
          <a:lstStyle/>
          <a:p>
            <a:pPr indent="-154939" lvl="2" marL="464819" marR="0" rtl="0" algn="l">
              <a:lnSpc>
                <a:spcPct val="108000"/>
              </a:lnSpc>
              <a:spcBef>
                <a:spcPts val="0"/>
              </a:spcBef>
              <a:spcAft>
                <a:spcPts val="0"/>
              </a:spcAft>
              <a:buClr>
                <a:srgbClr val="000000"/>
              </a:buClr>
              <a:buSzPts val="1900"/>
              <a:buFont typeface="Arial"/>
              <a:buChar char="⚬"/>
            </a:pPr>
            <a:r>
              <a:rPr b="1" i="0" lang="en-US" sz="1900" u="none" cap="none" strike="noStrike">
                <a:solidFill>
                  <a:srgbClr val="000000"/>
                </a:solidFill>
                <a:latin typeface="Times New Roman"/>
                <a:ea typeface="Times New Roman"/>
                <a:cs typeface="Times New Roman"/>
                <a:sym typeface="Times New Roman"/>
              </a:rPr>
              <a:t>Sustainable Community Development:</a:t>
            </a:r>
            <a:r>
              <a:rPr i="0" lang="en-US" sz="1900" u="none" cap="none" strike="noStrike">
                <a:solidFill>
                  <a:srgbClr val="000000"/>
                </a:solidFill>
                <a:latin typeface="Times New Roman"/>
                <a:ea typeface="Times New Roman"/>
                <a:cs typeface="Times New Roman"/>
                <a:sym typeface="Times New Roman"/>
              </a:rPr>
              <a:t> Long-term improvements in living standards and community well-being.</a:t>
            </a:r>
            <a:endParaRPr sz="1900">
              <a:latin typeface="Times New Roman"/>
              <a:ea typeface="Times New Roman"/>
              <a:cs typeface="Times New Roman"/>
              <a:sym typeface="Times New Roman"/>
            </a:endParaRPr>
          </a:p>
          <a:p>
            <a:pPr indent="-154939" lvl="2" marL="464819" marR="0" rtl="0" algn="l">
              <a:lnSpc>
                <a:spcPct val="108000"/>
              </a:lnSpc>
              <a:spcBef>
                <a:spcPts val="0"/>
              </a:spcBef>
              <a:spcAft>
                <a:spcPts val="0"/>
              </a:spcAft>
              <a:buClr>
                <a:srgbClr val="000000"/>
              </a:buClr>
              <a:buSzPts val="1900"/>
              <a:buFont typeface="Arial"/>
              <a:buChar char="⚬"/>
            </a:pPr>
            <a:r>
              <a:rPr b="1" i="0" lang="en-US" sz="1900" u="none" cap="none" strike="noStrike">
                <a:solidFill>
                  <a:srgbClr val="000000"/>
                </a:solidFill>
                <a:latin typeface="Times New Roman"/>
                <a:ea typeface="Times New Roman"/>
                <a:cs typeface="Times New Roman"/>
                <a:sym typeface="Times New Roman"/>
              </a:rPr>
              <a:t>Reduced Inequality:</a:t>
            </a:r>
            <a:r>
              <a:rPr i="0" lang="en-US" sz="1900" u="none" cap="none" strike="noStrike">
                <a:solidFill>
                  <a:srgbClr val="000000"/>
                </a:solidFill>
                <a:latin typeface="Times New Roman"/>
                <a:ea typeface="Times New Roman"/>
                <a:cs typeface="Times New Roman"/>
                <a:sym typeface="Times New Roman"/>
              </a:rPr>
              <a:t> More equitable access to services and opportunities for all community members.</a:t>
            </a:r>
            <a:endParaRPr sz="1900">
              <a:latin typeface="Times New Roman"/>
              <a:ea typeface="Times New Roman"/>
              <a:cs typeface="Times New Roman"/>
              <a:sym typeface="Times New Roman"/>
            </a:endParaRPr>
          </a:p>
          <a:p>
            <a:pPr indent="-154939" lvl="2" marL="464819" marR="0" rtl="0" algn="l">
              <a:lnSpc>
                <a:spcPct val="108000"/>
              </a:lnSpc>
              <a:spcBef>
                <a:spcPts val="0"/>
              </a:spcBef>
              <a:spcAft>
                <a:spcPts val="0"/>
              </a:spcAft>
              <a:buClr>
                <a:srgbClr val="000000"/>
              </a:buClr>
              <a:buSzPts val="1900"/>
              <a:buFont typeface="Arial"/>
              <a:buChar char="⚬"/>
            </a:pPr>
            <a:r>
              <a:rPr b="1" i="0" lang="en-US" sz="1900" u="none" cap="none" strike="noStrike">
                <a:solidFill>
                  <a:srgbClr val="000000"/>
                </a:solidFill>
                <a:latin typeface="Times New Roman"/>
                <a:ea typeface="Times New Roman"/>
                <a:cs typeface="Times New Roman"/>
                <a:sym typeface="Times New Roman"/>
              </a:rPr>
              <a:t>More vital Institutions:</a:t>
            </a:r>
            <a:r>
              <a:rPr i="0" lang="en-US" sz="1900" u="none" cap="none" strike="noStrike">
                <a:solidFill>
                  <a:srgbClr val="000000"/>
                </a:solidFill>
                <a:latin typeface="Times New Roman"/>
                <a:ea typeface="Times New Roman"/>
                <a:cs typeface="Times New Roman"/>
                <a:sym typeface="Times New Roman"/>
              </a:rPr>
              <a:t> Robust, accountable, and inclusive institutions that address local needs.</a:t>
            </a:r>
            <a:endParaRPr sz="1900">
              <a:latin typeface="Times New Roman"/>
              <a:ea typeface="Times New Roman"/>
              <a:cs typeface="Times New Roman"/>
              <a:sym typeface="Times New Roman"/>
            </a:endParaRPr>
          </a:p>
          <a:p>
            <a:pPr indent="-154939" lvl="2" marL="464819" marR="0" rtl="0" algn="l">
              <a:lnSpc>
                <a:spcPct val="108000"/>
              </a:lnSpc>
              <a:spcBef>
                <a:spcPts val="0"/>
              </a:spcBef>
              <a:spcAft>
                <a:spcPts val="0"/>
              </a:spcAft>
              <a:buClr>
                <a:srgbClr val="000000"/>
              </a:buClr>
              <a:buSzPts val="1900"/>
              <a:buFont typeface="Arial"/>
              <a:buChar char="⚬"/>
            </a:pPr>
            <a:r>
              <a:rPr b="1" i="0" lang="en-US" sz="1900" u="none" cap="none" strike="noStrike">
                <a:solidFill>
                  <a:srgbClr val="000000"/>
                </a:solidFill>
                <a:latin typeface="Times New Roman"/>
                <a:ea typeface="Times New Roman"/>
                <a:cs typeface="Times New Roman"/>
                <a:sym typeface="Times New Roman"/>
              </a:rPr>
              <a:t>Improved Standard of Living </a:t>
            </a:r>
            <a:r>
              <a:rPr i="0" lang="en-US" sz="1900" u="none" cap="none" strike="noStrike">
                <a:solidFill>
                  <a:srgbClr val="000000"/>
                </a:solidFill>
                <a:latin typeface="Times New Roman"/>
                <a:ea typeface="Times New Roman"/>
                <a:cs typeface="Times New Roman"/>
                <a:sym typeface="Times New Roman"/>
              </a:rPr>
              <a:t>among the Communities </a:t>
            </a:r>
            <a:endParaRPr sz="1900">
              <a:latin typeface="Times New Roman"/>
              <a:ea typeface="Times New Roman"/>
              <a:cs typeface="Times New Roman"/>
              <a:sym typeface="Times New Roman"/>
            </a:endParaRPr>
          </a:p>
          <a:p>
            <a:pPr indent="-154939" lvl="2" marL="464819" marR="0" rtl="0" algn="l">
              <a:lnSpc>
                <a:spcPct val="108000"/>
              </a:lnSpc>
              <a:spcBef>
                <a:spcPts val="0"/>
              </a:spcBef>
              <a:spcAft>
                <a:spcPts val="0"/>
              </a:spcAft>
              <a:buClr>
                <a:srgbClr val="000000"/>
              </a:buClr>
              <a:buSzPts val="1900"/>
              <a:buFont typeface="Arial"/>
              <a:buChar char="⚬"/>
            </a:pPr>
            <a:r>
              <a:rPr b="1" i="0" lang="en-US" sz="1900" u="none" cap="none" strike="noStrike">
                <a:solidFill>
                  <a:srgbClr val="000000"/>
                </a:solidFill>
                <a:latin typeface="Times New Roman"/>
                <a:ea typeface="Times New Roman"/>
                <a:cs typeface="Times New Roman"/>
                <a:sym typeface="Times New Roman"/>
              </a:rPr>
              <a:t>Reduced climate vulnerability  </a:t>
            </a:r>
            <a:r>
              <a:rPr i="0" lang="en-US" sz="1900" u="none" cap="none" strike="noStrike">
                <a:solidFill>
                  <a:srgbClr val="000000"/>
                </a:solidFill>
                <a:latin typeface="Times New Roman"/>
                <a:ea typeface="Times New Roman"/>
                <a:cs typeface="Times New Roman"/>
                <a:sym typeface="Times New Roman"/>
              </a:rPr>
              <a:t>among the Communities </a:t>
            </a:r>
            <a:endParaRPr sz="1900">
              <a:latin typeface="Times New Roman"/>
              <a:ea typeface="Times New Roman"/>
              <a:cs typeface="Times New Roman"/>
              <a:sym typeface="Times New Roman"/>
            </a:endParaRPr>
          </a:p>
          <a:p>
            <a:pPr indent="-154939" lvl="2" marL="464819" marR="0" rtl="0" algn="l">
              <a:lnSpc>
                <a:spcPct val="108000"/>
              </a:lnSpc>
              <a:spcBef>
                <a:spcPts val="0"/>
              </a:spcBef>
              <a:spcAft>
                <a:spcPts val="0"/>
              </a:spcAft>
              <a:buClr>
                <a:srgbClr val="000000"/>
              </a:buClr>
              <a:buSzPts val="1900"/>
              <a:buFont typeface="Arial"/>
              <a:buChar char="⚬"/>
            </a:pPr>
            <a:r>
              <a:rPr b="1" i="0" lang="en-US" sz="1900" u="none" cap="none" strike="noStrike">
                <a:solidFill>
                  <a:srgbClr val="000000"/>
                </a:solidFill>
                <a:latin typeface="Times New Roman"/>
                <a:ea typeface="Times New Roman"/>
                <a:cs typeface="Times New Roman"/>
                <a:sym typeface="Times New Roman"/>
              </a:rPr>
              <a:t>Improved Climate Actions</a:t>
            </a:r>
            <a:r>
              <a:rPr i="0" lang="en-US" sz="1900" u="none" cap="none" strike="noStrike">
                <a:solidFill>
                  <a:srgbClr val="000000"/>
                </a:solidFill>
                <a:latin typeface="Times New Roman"/>
                <a:ea typeface="Times New Roman"/>
                <a:cs typeface="Times New Roman"/>
                <a:sym typeface="Times New Roman"/>
              </a:rPr>
              <a:t> at Village level by the Communities </a:t>
            </a:r>
            <a:endParaRPr sz="1900">
              <a:latin typeface="Times New Roman"/>
              <a:ea typeface="Times New Roman"/>
              <a:cs typeface="Times New Roman"/>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EEEE1"/>
        </a:solidFill>
      </p:bgPr>
    </p:bg>
    <p:spTree>
      <p:nvGrpSpPr>
        <p:cNvPr id="241" name="Shape 241"/>
        <p:cNvGrpSpPr/>
        <p:nvPr/>
      </p:nvGrpSpPr>
      <p:grpSpPr>
        <a:xfrm>
          <a:off x="0" y="0"/>
          <a:ext cx="0" cy="0"/>
          <a:chOff x="0" y="0"/>
          <a:chExt cx="0" cy="0"/>
        </a:xfrm>
      </p:grpSpPr>
      <p:sp>
        <p:nvSpPr>
          <p:cNvPr id="242" name="Google Shape;242;p8"/>
          <p:cNvSpPr/>
          <p:nvPr/>
        </p:nvSpPr>
        <p:spPr>
          <a:xfrm>
            <a:off x="7496719" y="2343187"/>
            <a:ext cx="9762581" cy="5933161"/>
          </a:xfrm>
          <a:custGeom>
            <a:rect b="b" l="l" r="r" t="t"/>
            <a:pathLst>
              <a:path extrusionOk="0" h="5933161" w="9762581">
                <a:moveTo>
                  <a:pt x="0" y="0"/>
                </a:moveTo>
                <a:lnTo>
                  <a:pt x="9762581" y="0"/>
                </a:lnTo>
                <a:lnTo>
                  <a:pt x="9762581" y="5933161"/>
                </a:lnTo>
                <a:lnTo>
                  <a:pt x="0" y="5933161"/>
                </a:lnTo>
                <a:lnTo>
                  <a:pt x="0" y="0"/>
                </a:lnTo>
                <a:close/>
              </a:path>
            </a:pathLst>
          </a:custGeom>
          <a:blipFill rotWithShape="1">
            <a:blip r:embed="rId3">
              <a:alphaModFix/>
            </a:blip>
            <a:stretch>
              <a:fillRect b="0" l="-7917" r="-7841" t="0"/>
            </a:stretch>
          </a:blipFill>
          <a:ln>
            <a:noFill/>
          </a:ln>
        </p:spPr>
      </p:sp>
      <p:sp>
        <p:nvSpPr>
          <p:cNvPr id="243" name="Google Shape;243;p8"/>
          <p:cNvSpPr txBox="1"/>
          <p:nvPr/>
        </p:nvSpPr>
        <p:spPr>
          <a:xfrm>
            <a:off x="165656" y="155378"/>
            <a:ext cx="18288000" cy="1651395"/>
          </a:xfrm>
          <a:prstGeom prst="rect">
            <a:avLst/>
          </a:prstGeom>
          <a:noFill/>
          <a:ln>
            <a:noFill/>
          </a:ln>
        </p:spPr>
        <p:txBody>
          <a:bodyPr anchorCtr="0" anchor="t" bIns="0" lIns="0" spcFirstLastPara="1" rIns="0" wrap="square" tIns="0">
            <a:spAutoFit/>
          </a:bodyPr>
          <a:lstStyle/>
          <a:p>
            <a:pPr indent="0" lvl="0" marL="0" marR="0" rtl="0" algn="ctr">
              <a:lnSpc>
                <a:spcPct val="140008"/>
              </a:lnSpc>
              <a:spcBef>
                <a:spcPts val="0"/>
              </a:spcBef>
              <a:spcAft>
                <a:spcPts val="0"/>
              </a:spcAft>
              <a:buNone/>
            </a:pPr>
            <a:r>
              <a:rPr b="1" i="0" lang="en-US" sz="4734" u="none" cap="none" strike="noStrike">
                <a:solidFill>
                  <a:srgbClr val="405449"/>
                </a:solidFill>
                <a:latin typeface="Barlow"/>
                <a:ea typeface="Barlow"/>
                <a:cs typeface="Barlow"/>
                <a:sym typeface="Barlow"/>
              </a:rPr>
              <a:t>Strengthening Panchayats Extension to Scheduled Areas Act (PESA)- Forest Rights Act (FRA) Coordination and Collaborations </a:t>
            </a:r>
            <a:endParaRPr/>
          </a:p>
        </p:txBody>
      </p:sp>
      <p:sp>
        <p:nvSpPr>
          <p:cNvPr id="244" name="Google Shape;244;p8"/>
          <p:cNvSpPr txBox="1"/>
          <p:nvPr/>
        </p:nvSpPr>
        <p:spPr>
          <a:xfrm>
            <a:off x="358921" y="2286037"/>
            <a:ext cx="6789104" cy="6566372"/>
          </a:xfrm>
          <a:prstGeom prst="rect">
            <a:avLst/>
          </a:prstGeom>
          <a:noFill/>
          <a:ln>
            <a:noFill/>
          </a:ln>
        </p:spPr>
        <p:txBody>
          <a:bodyPr anchorCtr="0" anchor="t" bIns="0" lIns="0" spcFirstLastPara="1" rIns="0" wrap="square" tIns="0">
            <a:spAutoFit/>
          </a:bodyPr>
          <a:lstStyle/>
          <a:p>
            <a:pPr indent="0" lvl="0" marL="0" marR="0" rtl="0" algn="just">
              <a:lnSpc>
                <a:spcPct val="139983"/>
              </a:lnSpc>
              <a:spcBef>
                <a:spcPts val="0"/>
              </a:spcBef>
              <a:spcAft>
                <a:spcPts val="0"/>
              </a:spcAft>
              <a:buNone/>
            </a:pPr>
            <a:r>
              <a:rPr b="1" i="0" lang="en-US" sz="2481" u="none" cap="none" strike="noStrike">
                <a:solidFill>
                  <a:srgbClr val="008000"/>
                </a:solidFill>
                <a:latin typeface="Barlow"/>
                <a:ea typeface="Barlow"/>
                <a:cs typeface="Barlow"/>
                <a:sym typeface="Barlow"/>
              </a:rPr>
              <a:t>The second key component of GIST focuses on strengthening the coordination and collaborations between the Panchayats Extension to Scheduled Areas Act (PESA) and the Forest Rights Act (FRA) to empower tribal communities in Odisha and Jharkhand. This recognises the importance of integrating these two legislations to enhance tribal representation in decision-making, safeguard traditional cultures, and ensure sustainable management of natural resources. Strengthening PESA-FRA coordination aims to create a harmonious system that facilitates resource access while promoting ecological restoration.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EEEE1"/>
        </a:solidFill>
      </p:bgPr>
    </p:bg>
    <p:spTree>
      <p:nvGrpSpPr>
        <p:cNvPr id="248" name="Shape 248"/>
        <p:cNvGrpSpPr/>
        <p:nvPr/>
      </p:nvGrpSpPr>
      <p:grpSpPr>
        <a:xfrm>
          <a:off x="0" y="0"/>
          <a:ext cx="0" cy="0"/>
          <a:chOff x="0" y="0"/>
          <a:chExt cx="0" cy="0"/>
        </a:xfrm>
      </p:grpSpPr>
      <p:sp>
        <p:nvSpPr>
          <p:cNvPr id="249" name="Google Shape;249;p9"/>
          <p:cNvSpPr/>
          <p:nvPr/>
        </p:nvSpPr>
        <p:spPr>
          <a:xfrm>
            <a:off x="438317" y="327663"/>
            <a:ext cx="17411414" cy="878395"/>
          </a:xfrm>
          <a:custGeom>
            <a:rect b="b" l="l" r="r" t="t"/>
            <a:pathLst>
              <a:path extrusionOk="0" h="1171194" w="23215219">
                <a:moveTo>
                  <a:pt x="0" y="0"/>
                </a:moveTo>
                <a:lnTo>
                  <a:pt x="23215219" y="0"/>
                </a:lnTo>
                <a:lnTo>
                  <a:pt x="23215219" y="1171194"/>
                </a:lnTo>
                <a:lnTo>
                  <a:pt x="0" y="1171194"/>
                </a:lnTo>
                <a:close/>
              </a:path>
            </a:pathLst>
          </a:custGeom>
          <a:solidFill>
            <a:srgbClr val="008000"/>
          </a:solidFill>
          <a:ln>
            <a:noFill/>
          </a:ln>
        </p:spPr>
      </p:sp>
      <p:grpSp>
        <p:nvGrpSpPr>
          <p:cNvPr id="250" name="Google Shape;250;p9"/>
          <p:cNvGrpSpPr/>
          <p:nvPr/>
        </p:nvGrpSpPr>
        <p:grpSpPr>
          <a:xfrm>
            <a:off x="322909" y="1415613"/>
            <a:ext cx="3204115" cy="556450"/>
            <a:chOff x="-2159" y="0"/>
            <a:chExt cx="4272153" cy="741934"/>
          </a:xfrm>
        </p:grpSpPr>
        <p:sp>
          <p:nvSpPr>
            <p:cNvPr id="251" name="Google Shape;251;p9"/>
            <p:cNvSpPr/>
            <p:nvPr/>
          </p:nvSpPr>
          <p:spPr>
            <a:xfrm>
              <a:off x="25400" y="25400"/>
              <a:ext cx="4219194" cy="691134"/>
            </a:xfrm>
            <a:custGeom>
              <a:rect b="b" l="l" r="r" t="t"/>
              <a:pathLst>
                <a:path extrusionOk="0" h="691134" w="4219194">
                  <a:moveTo>
                    <a:pt x="0" y="0"/>
                  </a:moveTo>
                  <a:lnTo>
                    <a:pt x="3857752" y="0"/>
                  </a:lnTo>
                  <a:lnTo>
                    <a:pt x="4219194" y="345567"/>
                  </a:lnTo>
                  <a:lnTo>
                    <a:pt x="3857752" y="691134"/>
                  </a:lnTo>
                  <a:lnTo>
                    <a:pt x="0" y="691134"/>
                  </a:lnTo>
                  <a:lnTo>
                    <a:pt x="361442" y="345567"/>
                  </a:lnTo>
                  <a:close/>
                </a:path>
              </a:pathLst>
            </a:custGeom>
            <a:solidFill>
              <a:srgbClr val="008000">
                <a:alpha val="89019"/>
              </a:srgbClr>
            </a:solidFill>
            <a:ln>
              <a:noFill/>
            </a:ln>
          </p:spPr>
        </p:sp>
        <p:sp>
          <p:nvSpPr>
            <p:cNvPr id="252" name="Google Shape;252;p9"/>
            <p:cNvSpPr/>
            <p:nvPr/>
          </p:nvSpPr>
          <p:spPr>
            <a:xfrm>
              <a:off x="-2159" y="0"/>
              <a:ext cx="4272153" cy="741934"/>
            </a:xfrm>
            <a:custGeom>
              <a:rect b="b" l="l" r="r" t="t"/>
              <a:pathLst>
                <a:path extrusionOk="0" h="741934" w="4272153">
                  <a:moveTo>
                    <a:pt x="27559" y="0"/>
                  </a:moveTo>
                  <a:lnTo>
                    <a:pt x="3885311" y="0"/>
                  </a:lnTo>
                  <a:cubicBezTo>
                    <a:pt x="3891788" y="0"/>
                    <a:pt x="3898138" y="2540"/>
                    <a:pt x="3902837" y="6985"/>
                  </a:cubicBezTo>
                  <a:lnTo>
                    <a:pt x="4264279" y="352679"/>
                  </a:lnTo>
                  <a:cubicBezTo>
                    <a:pt x="4269232" y="357505"/>
                    <a:pt x="4272153" y="364109"/>
                    <a:pt x="4272153" y="371094"/>
                  </a:cubicBezTo>
                  <a:cubicBezTo>
                    <a:pt x="4272153" y="378079"/>
                    <a:pt x="4269359" y="384683"/>
                    <a:pt x="4264279" y="389509"/>
                  </a:cubicBezTo>
                  <a:lnTo>
                    <a:pt x="3902964" y="734949"/>
                  </a:lnTo>
                  <a:cubicBezTo>
                    <a:pt x="3898265" y="739521"/>
                    <a:pt x="3891915" y="741934"/>
                    <a:pt x="3885438" y="741934"/>
                  </a:cubicBezTo>
                  <a:lnTo>
                    <a:pt x="27559" y="741934"/>
                  </a:lnTo>
                  <a:cubicBezTo>
                    <a:pt x="17145" y="741934"/>
                    <a:pt x="7874" y="735584"/>
                    <a:pt x="3937" y="725932"/>
                  </a:cubicBezTo>
                  <a:cubicBezTo>
                    <a:pt x="0" y="716280"/>
                    <a:pt x="2413" y="705231"/>
                    <a:pt x="9906" y="698119"/>
                  </a:cubicBezTo>
                  <a:lnTo>
                    <a:pt x="371348" y="352679"/>
                  </a:lnTo>
                  <a:lnTo>
                    <a:pt x="388874" y="371094"/>
                  </a:lnTo>
                  <a:lnTo>
                    <a:pt x="371348" y="389509"/>
                  </a:lnTo>
                  <a:lnTo>
                    <a:pt x="10033" y="43815"/>
                  </a:lnTo>
                  <a:cubicBezTo>
                    <a:pt x="2540" y="36576"/>
                    <a:pt x="127" y="25527"/>
                    <a:pt x="3937" y="16002"/>
                  </a:cubicBezTo>
                  <a:cubicBezTo>
                    <a:pt x="7747" y="6477"/>
                    <a:pt x="17145" y="0"/>
                    <a:pt x="27559" y="0"/>
                  </a:cubicBezTo>
                  <a:moveTo>
                    <a:pt x="27559" y="50800"/>
                  </a:moveTo>
                  <a:lnTo>
                    <a:pt x="27559" y="25400"/>
                  </a:lnTo>
                  <a:lnTo>
                    <a:pt x="45085" y="6985"/>
                  </a:lnTo>
                  <a:lnTo>
                    <a:pt x="406527" y="352679"/>
                  </a:lnTo>
                  <a:cubicBezTo>
                    <a:pt x="411480" y="357505"/>
                    <a:pt x="414401" y="364109"/>
                    <a:pt x="414401" y="371094"/>
                  </a:cubicBezTo>
                  <a:cubicBezTo>
                    <a:pt x="414401" y="378079"/>
                    <a:pt x="411607" y="384683"/>
                    <a:pt x="406527" y="389509"/>
                  </a:cubicBezTo>
                  <a:lnTo>
                    <a:pt x="45085" y="734949"/>
                  </a:lnTo>
                  <a:lnTo>
                    <a:pt x="27559" y="716661"/>
                  </a:lnTo>
                  <a:lnTo>
                    <a:pt x="27559" y="691261"/>
                  </a:lnTo>
                  <a:lnTo>
                    <a:pt x="3885311" y="691261"/>
                  </a:lnTo>
                  <a:lnTo>
                    <a:pt x="3885311" y="716661"/>
                  </a:lnTo>
                  <a:lnTo>
                    <a:pt x="3867785" y="698246"/>
                  </a:lnTo>
                  <a:lnTo>
                    <a:pt x="4229227" y="352679"/>
                  </a:lnTo>
                  <a:lnTo>
                    <a:pt x="4246753" y="371094"/>
                  </a:lnTo>
                  <a:lnTo>
                    <a:pt x="4229227" y="389509"/>
                  </a:lnTo>
                  <a:lnTo>
                    <a:pt x="3867785" y="43815"/>
                  </a:lnTo>
                  <a:lnTo>
                    <a:pt x="3885311" y="25400"/>
                  </a:lnTo>
                  <a:lnTo>
                    <a:pt x="3885311" y="50800"/>
                  </a:lnTo>
                  <a:lnTo>
                    <a:pt x="27559" y="50800"/>
                  </a:lnTo>
                  <a:close/>
                </a:path>
              </a:pathLst>
            </a:custGeom>
            <a:solidFill>
              <a:srgbClr val="008000">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3" name="Google Shape;253;p9"/>
          <p:cNvSpPr txBox="1"/>
          <p:nvPr/>
        </p:nvSpPr>
        <p:spPr>
          <a:xfrm>
            <a:off x="662016" y="1447425"/>
            <a:ext cx="2518000" cy="464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1800" u="none" cap="none" strike="noStrike">
                <a:solidFill>
                  <a:srgbClr val="FFFFFF"/>
                </a:solidFill>
                <a:latin typeface="Arial"/>
                <a:ea typeface="Arial"/>
                <a:cs typeface="Arial"/>
                <a:sym typeface="Arial"/>
              </a:rPr>
              <a:t>Inputs</a:t>
            </a:r>
            <a:endParaRPr/>
          </a:p>
        </p:txBody>
      </p:sp>
      <p:grpSp>
        <p:nvGrpSpPr>
          <p:cNvPr id="254" name="Google Shape;254;p9"/>
          <p:cNvGrpSpPr/>
          <p:nvPr/>
        </p:nvGrpSpPr>
        <p:grpSpPr>
          <a:xfrm>
            <a:off x="332783" y="2111471"/>
            <a:ext cx="3202496" cy="7800595"/>
            <a:chOff x="0" y="0"/>
            <a:chExt cx="4269994" cy="10400792"/>
          </a:xfrm>
        </p:grpSpPr>
        <p:sp>
          <p:nvSpPr>
            <p:cNvPr id="255" name="Google Shape;255;p9"/>
            <p:cNvSpPr/>
            <p:nvPr/>
          </p:nvSpPr>
          <p:spPr>
            <a:xfrm>
              <a:off x="25400" y="25400"/>
              <a:ext cx="4219194" cy="10349992"/>
            </a:xfrm>
            <a:custGeom>
              <a:rect b="b" l="l" r="r" t="t"/>
              <a:pathLst>
                <a:path extrusionOk="0" h="10349992" w="4219194">
                  <a:moveTo>
                    <a:pt x="0" y="707009"/>
                  </a:moveTo>
                  <a:cubicBezTo>
                    <a:pt x="0" y="316484"/>
                    <a:pt x="314833" y="0"/>
                    <a:pt x="703199" y="0"/>
                  </a:cubicBezTo>
                  <a:lnTo>
                    <a:pt x="3515995" y="0"/>
                  </a:lnTo>
                  <a:cubicBezTo>
                    <a:pt x="3904361" y="0"/>
                    <a:pt x="4219194" y="316484"/>
                    <a:pt x="4219194" y="707009"/>
                  </a:cubicBezTo>
                  <a:lnTo>
                    <a:pt x="4219194" y="9642983"/>
                  </a:lnTo>
                  <a:cubicBezTo>
                    <a:pt x="4219194" y="10033381"/>
                    <a:pt x="3904361" y="10349992"/>
                    <a:pt x="3515995" y="10349992"/>
                  </a:cubicBezTo>
                  <a:lnTo>
                    <a:pt x="703199" y="10349992"/>
                  </a:lnTo>
                  <a:cubicBezTo>
                    <a:pt x="314833" y="10349992"/>
                    <a:pt x="0" y="10033508"/>
                    <a:pt x="0" y="9642983"/>
                  </a:cubicBezTo>
                  <a:close/>
                </a:path>
              </a:pathLst>
            </a:custGeom>
            <a:solidFill>
              <a:srgbClr val="BEDEB9">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9"/>
            <p:cNvSpPr/>
            <p:nvPr/>
          </p:nvSpPr>
          <p:spPr>
            <a:xfrm>
              <a:off x="0" y="0"/>
              <a:ext cx="4269994" cy="10400792"/>
            </a:xfrm>
            <a:custGeom>
              <a:rect b="b" l="l" r="r" t="t"/>
              <a:pathLst>
                <a:path extrusionOk="0" h="10400792" w="4269994">
                  <a:moveTo>
                    <a:pt x="0" y="732409"/>
                  </a:moveTo>
                  <a:cubicBezTo>
                    <a:pt x="0" y="328041"/>
                    <a:pt x="326136" y="0"/>
                    <a:pt x="728599" y="0"/>
                  </a:cubicBezTo>
                  <a:lnTo>
                    <a:pt x="3541395" y="0"/>
                  </a:lnTo>
                  <a:lnTo>
                    <a:pt x="3541395" y="25400"/>
                  </a:lnTo>
                  <a:lnTo>
                    <a:pt x="3541395" y="0"/>
                  </a:lnTo>
                  <a:lnTo>
                    <a:pt x="3541395" y="25400"/>
                  </a:lnTo>
                  <a:lnTo>
                    <a:pt x="3541395" y="0"/>
                  </a:lnTo>
                  <a:cubicBezTo>
                    <a:pt x="3943985" y="0"/>
                    <a:pt x="4269994" y="328041"/>
                    <a:pt x="4269994" y="732409"/>
                  </a:cubicBezTo>
                  <a:lnTo>
                    <a:pt x="4244594" y="732409"/>
                  </a:lnTo>
                  <a:lnTo>
                    <a:pt x="4269994" y="732409"/>
                  </a:lnTo>
                  <a:lnTo>
                    <a:pt x="4269994" y="9668383"/>
                  </a:lnTo>
                  <a:lnTo>
                    <a:pt x="4244594" y="9668383"/>
                  </a:lnTo>
                  <a:lnTo>
                    <a:pt x="4269994" y="9668383"/>
                  </a:lnTo>
                  <a:cubicBezTo>
                    <a:pt x="4269994" y="10072751"/>
                    <a:pt x="3943858" y="10400792"/>
                    <a:pt x="3541395" y="10400792"/>
                  </a:cubicBezTo>
                  <a:lnTo>
                    <a:pt x="3541395" y="10375392"/>
                  </a:lnTo>
                  <a:lnTo>
                    <a:pt x="3541395" y="10400792"/>
                  </a:lnTo>
                  <a:lnTo>
                    <a:pt x="728599" y="10400792"/>
                  </a:lnTo>
                  <a:lnTo>
                    <a:pt x="728599" y="10375392"/>
                  </a:lnTo>
                  <a:lnTo>
                    <a:pt x="728599" y="10400792"/>
                  </a:lnTo>
                  <a:cubicBezTo>
                    <a:pt x="326136" y="10400792"/>
                    <a:pt x="0" y="10072751"/>
                    <a:pt x="0" y="9668383"/>
                  </a:cubicBezTo>
                  <a:lnTo>
                    <a:pt x="0" y="732409"/>
                  </a:lnTo>
                  <a:lnTo>
                    <a:pt x="25400" y="732409"/>
                  </a:lnTo>
                  <a:lnTo>
                    <a:pt x="0" y="732409"/>
                  </a:lnTo>
                  <a:moveTo>
                    <a:pt x="50800" y="732409"/>
                  </a:moveTo>
                  <a:lnTo>
                    <a:pt x="50800" y="9668383"/>
                  </a:lnTo>
                  <a:lnTo>
                    <a:pt x="25400" y="9668383"/>
                  </a:lnTo>
                  <a:lnTo>
                    <a:pt x="50800" y="9668383"/>
                  </a:lnTo>
                  <a:cubicBezTo>
                    <a:pt x="50800" y="10044938"/>
                    <a:pt x="354457" y="10349992"/>
                    <a:pt x="728599" y="10349992"/>
                  </a:cubicBezTo>
                  <a:lnTo>
                    <a:pt x="3541395" y="10349992"/>
                  </a:lnTo>
                  <a:cubicBezTo>
                    <a:pt x="3915664" y="10349992"/>
                    <a:pt x="4219194" y="10044938"/>
                    <a:pt x="4219194" y="9668383"/>
                  </a:cubicBezTo>
                  <a:lnTo>
                    <a:pt x="4219194" y="732409"/>
                  </a:lnTo>
                  <a:cubicBezTo>
                    <a:pt x="4219194" y="355854"/>
                    <a:pt x="3915664" y="50800"/>
                    <a:pt x="3541395" y="50800"/>
                  </a:cubicBezTo>
                  <a:lnTo>
                    <a:pt x="728599" y="50800"/>
                  </a:lnTo>
                  <a:lnTo>
                    <a:pt x="728599" y="25400"/>
                  </a:lnTo>
                  <a:lnTo>
                    <a:pt x="728599" y="50800"/>
                  </a:lnTo>
                  <a:cubicBezTo>
                    <a:pt x="354457" y="50800"/>
                    <a:pt x="50800" y="355854"/>
                    <a:pt x="50800" y="732409"/>
                  </a:cubicBezTo>
                  <a:close/>
                </a:path>
              </a:pathLst>
            </a:custGeom>
            <a:solidFill>
              <a:srgbClr val="DEEEE1">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7" name="Google Shape;257;p9"/>
          <p:cNvGrpSpPr/>
          <p:nvPr/>
        </p:nvGrpSpPr>
        <p:grpSpPr>
          <a:xfrm>
            <a:off x="3883161" y="1415613"/>
            <a:ext cx="3204115" cy="556450"/>
            <a:chOff x="-2159" y="0"/>
            <a:chExt cx="4272153" cy="741934"/>
          </a:xfrm>
        </p:grpSpPr>
        <p:sp>
          <p:nvSpPr>
            <p:cNvPr id="258" name="Google Shape;258;p9"/>
            <p:cNvSpPr/>
            <p:nvPr/>
          </p:nvSpPr>
          <p:spPr>
            <a:xfrm>
              <a:off x="25400" y="25400"/>
              <a:ext cx="4219194" cy="691134"/>
            </a:xfrm>
            <a:custGeom>
              <a:rect b="b" l="l" r="r" t="t"/>
              <a:pathLst>
                <a:path extrusionOk="0" h="691134" w="4219194">
                  <a:moveTo>
                    <a:pt x="0" y="0"/>
                  </a:moveTo>
                  <a:lnTo>
                    <a:pt x="3857752" y="0"/>
                  </a:lnTo>
                  <a:lnTo>
                    <a:pt x="4219194" y="345567"/>
                  </a:lnTo>
                  <a:lnTo>
                    <a:pt x="3857752" y="691134"/>
                  </a:lnTo>
                  <a:lnTo>
                    <a:pt x="0" y="691134"/>
                  </a:lnTo>
                  <a:lnTo>
                    <a:pt x="361442" y="345567"/>
                  </a:lnTo>
                  <a:close/>
                </a:path>
              </a:pathLst>
            </a:custGeom>
            <a:solidFill>
              <a:srgbClr val="008000">
                <a:alpha val="80000"/>
              </a:srgbClr>
            </a:solidFill>
            <a:ln>
              <a:noFill/>
            </a:ln>
          </p:spPr>
        </p:sp>
        <p:sp>
          <p:nvSpPr>
            <p:cNvPr id="259" name="Google Shape;259;p9"/>
            <p:cNvSpPr/>
            <p:nvPr/>
          </p:nvSpPr>
          <p:spPr>
            <a:xfrm>
              <a:off x="-2159" y="0"/>
              <a:ext cx="4272153" cy="741934"/>
            </a:xfrm>
            <a:custGeom>
              <a:rect b="b" l="l" r="r" t="t"/>
              <a:pathLst>
                <a:path extrusionOk="0" h="741934" w="4272153">
                  <a:moveTo>
                    <a:pt x="27559" y="0"/>
                  </a:moveTo>
                  <a:lnTo>
                    <a:pt x="3885311" y="0"/>
                  </a:lnTo>
                  <a:cubicBezTo>
                    <a:pt x="3891788" y="0"/>
                    <a:pt x="3898138" y="2540"/>
                    <a:pt x="3902837" y="6985"/>
                  </a:cubicBezTo>
                  <a:lnTo>
                    <a:pt x="4264279" y="352679"/>
                  </a:lnTo>
                  <a:cubicBezTo>
                    <a:pt x="4269232" y="357505"/>
                    <a:pt x="4272153" y="364109"/>
                    <a:pt x="4272153" y="371094"/>
                  </a:cubicBezTo>
                  <a:cubicBezTo>
                    <a:pt x="4272153" y="378079"/>
                    <a:pt x="4269359" y="384683"/>
                    <a:pt x="4264279" y="389509"/>
                  </a:cubicBezTo>
                  <a:lnTo>
                    <a:pt x="3902964" y="734949"/>
                  </a:lnTo>
                  <a:cubicBezTo>
                    <a:pt x="3898265" y="739521"/>
                    <a:pt x="3891915" y="741934"/>
                    <a:pt x="3885438" y="741934"/>
                  </a:cubicBezTo>
                  <a:lnTo>
                    <a:pt x="27559" y="741934"/>
                  </a:lnTo>
                  <a:cubicBezTo>
                    <a:pt x="17145" y="741934"/>
                    <a:pt x="7874" y="735584"/>
                    <a:pt x="3937" y="725932"/>
                  </a:cubicBezTo>
                  <a:cubicBezTo>
                    <a:pt x="0" y="716280"/>
                    <a:pt x="2413" y="705231"/>
                    <a:pt x="9906" y="698119"/>
                  </a:cubicBezTo>
                  <a:lnTo>
                    <a:pt x="371348" y="352679"/>
                  </a:lnTo>
                  <a:lnTo>
                    <a:pt x="388874" y="371094"/>
                  </a:lnTo>
                  <a:lnTo>
                    <a:pt x="371348" y="389509"/>
                  </a:lnTo>
                  <a:lnTo>
                    <a:pt x="10033" y="43815"/>
                  </a:lnTo>
                  <a:cubicBezTo>
                    <a:pt x="2540" y="36576"/>
                    <a:pt x="127" y="25527"/>
                    <a:pt x="3937" y="16002"/>
                  </a:cubicBezTo>
                  <a:cubicBezTo>
                    <a:pt x="7747" y="6477"/>
                    <a:pt x="17145" y="0"/>
                    <a:pt x="27559" y="0"/>
                  </a:cubicBezTo>
                  <a:moveTo>
                    <a:pt x="27559" y="50800"/>
                  </a:moveTo>
                  <a:lnTo>
                    <a:pt x="27559" y="25400"/>
                  </a:lnTo>
                  <a:lnTo>
                    <a:pt x="45085" y="6985"/>
                  </a:lnTo>
                  <a:lnTo>
                    <a:pt x="406527" y="352679"/>
                  </a:lnTo>
                  <a:cubicBezTo>
                    <a:pt x="411480" y="357505"/>
                    <a:pt x="414401" y="364109"/>
                    <a:pt x="414401" y="371094"/>
                  </a:cubicBezTo>
                  <a:cubicBezTo>
                    <a:pt x="414401" y="378079"/>
                    <a:pt x="411607" y="384683"/>
                    <a:pt x="406527" y="389509"/>
                  </a:cubicBezTo>
                  <a:lnTo>
                    <a:pt x="45085" y="734949"/>
                  </a:lnTo>
                  <a:lnTo>
                    <a:pt x="27559" y="716661"/>
                  </a:lnTo>
                  <a:lnTo>
                    <a:pt x="27559" y="691261"/>
                  </a:lnTo>
                  <a:lnTo>
                    <a:pt x="3885311" y="691261"/>
                  </a:lnTo>
                  <a:lnTo>
                    <a:pt x="3885311" y="716661"/>
                  </a:lnTo>
                  <a:lnTo>
                    <a:pt x="3867785" y="698246"/>
                  </a:lnTo>
                  <a:lnTo>
                    <a:pt x="4229227" y="352679"/>
                  </a:lnTo>
                  <a:lnTo>
                    <a:pt x="4246753" y="371094"/>
                  </a:lnTo>
                  <a:lnTo>
                    <a:pt x="4229227" y="389509"/>
                  </a:lnTo>
                  <a:lnTo>
                    <a:pt x="3867785" y="43815"/>
                  </a:lnTo>
                  <a:lnTo>
                    <a:pt x="3885311" y="25400"/>
                  </a:lnTo>
                  <a:lnTo>
                    <a:pt x="3885311" y="50800"/>
                  </a:lnTo>
                  <a:lnTo>
                    <a:pt x="27559" y="50800"/>
                  </a:lnTo>
                  <a:close/>
                </a:path>
              </a:pathLst>
            </a:custGeom>
            <a:solidFill>
              <a:srgbClr val="008000">
                <a:alpha val="8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0" name="Google Shape;260;p9"/>
          <p:cNvSpPr txBox="1"/>
          <p:nvPr/>
        </p:nvSpPr>
        <p:spPr>
          <a:xfrm>
            <a:off x="4222267" y="1447425"/>
            <a:ext cx="2518000" cy="464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1800" u="none" cap="none" strike="noStrike">
                <a:solidFill>
                  <a:srgbClr val="FFFFFF"/>
                </a:solidFill>
                <a:latin typeface="Arial"/>
                <a:ea typeface="Arial"/>
                <a:cs typeface="Arial"/>
                <a:sym typeface="Arial"/>
              </a:rPr>
              <a:t>Activities</a:t>
            </a:r>
            <a:endParaRPr/>
          </a:p>
        </p:txBody>
      </p:sp>
      <p:grpSp>
        <p:nvGrpSpPr>
          <p:cNvPr id="261" name="Google Shape;261;p9"/>
          <p:cNvGrpSpPr/>
          <p:nvPr/>
        </p:nvGrpSpPr>
        <p:grpSpPr>
          <a:xfrm>
            <a:off x="3940155" y="2111471"/>
            <a:ext cx="3202496" cy="7800595"/>
            <a:chOff x="0" y="0"/>
            <a:chExt cx="4269994" cy="10400792"/>
          </a:xfrm>
        </p:grpSpPr>
        <p:sp>
          <p:nvSpPr>
            <p:cNvPr id="262" name="Google Shape;262;p9"/>
            <p:cNvSpPr/>
            <p:nvPr/>
          </p:nvSpPr>
          <p:spPr>
            <a:xfrm>
              <a:off x="25400" y="25400"/>
              <a:ext cx="4219194" cy="10349992"/>
            </a:xfrm>
            <a:custGeom>
              <a:rect b="b" l="l" r="r" t="t"/>
              <a:pathLst>
                <a:path extrusionOk="0" h="10349992" w="4219194">
                  <a:moveTo>
                    <a:pt x="0" y="707009"/>
                  </a:moveTo>
                  <a:cubicBezTo>
                    <a:pt x="0" y="316484"/>
                    <a:pt x="314833" y="0"/>
                    <a:pt x="703199" y="0"/>
                  </a:cubicBezTo>
                  <a:lnTo>
                    <a:pt x="3515995" y="0"/>
                  </a:lnTo>
                  <a:cubicBezTo>
                    <a:pt x="3904361" y="0"/>
                    <a:pt x="4219194" y="316484"/>
                    <a:pt x="4219194" y="707009"/>
                  </a:cubicBezTo>
                  <a:lnTo>
                    <a:pt x="4219194" y="9642983"/>
                  </a:lnTo>
                  <a:cubicBezTo>
                    <a:pt x="4219194" y="10033381"/>
                    <a:pt x="3904361" y="10349992"/>
                    <a:pt x="3515995" y="10349992"/>
                  </a:cubicBezTo>
                  <a:lnTo>
                    <a:pt x="703199" y="10349992"/>
                  </a:lnTo>
                  <a:cubicBezTo>
                    <a:pt x="314833" y="10349992"/>
                    <a:pt x="0" y="10033508"/>
                    <a:pt x="0" y="9642983"/>
                  </a:cubicBezTo>
                  <a:close/>
                </a:path>
              </a:pathLst>
            </a:custGeom>
            <a:solidFill>
              <a:srgbClr val="BEDEB9">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9"/>
            <p:cNvSpPr/>
            <p:nvPr/>
          </p:nvSpPr>
          <p:spPr>
            <a:xfrm>
              <a:off x="0" y="0"/>
              <a:ext cx="4269994" cy="10400792"/>
            </a:xfrm>
            <a:custGeom>
              <a:rect b="b" l="l" r="r" t="t"/>
              <a:pathLst>
                <a:path extrusionOk="0" h="10400792" w="4269994">
                  <a:moveTo>
                    <a:pt x="0" y="732409"/>
                  </a:moveTo>
                  <a:cubicBezTo>
                    <a:pt x="0" y="328041"/>
                    <a:pt x="326136" y="0"/>
                    <a:pt x="728599" y="0"/>
                  </a:cubicBezTo>
                  <a:lnTo>
                    <a:pt x="3541395" y="0"/>
                  </a:lnTo>
                  <a:lnTo>
                    <a:pt x="3541395" y="25400"/>
                  </a:lnTo>
                  <a:lnTo>
                    <a:pt x="3541395" y="0"/>
                  </a:lnTo>
                  <a:lnTo>
                    <a:pt x="3541395" y="25400"/>
                  </a:lnTo>
                  <a:lnTo>
                    <a:pt x="3541395" y="0"/>
                  </a:lnTo>
                  <a:cubicBezTo>
                    <a:pt x="3943985" y="0"/>
                    <a:pt x="4269994" y="328041"/>
                    <a:pt x="4269994" y="732409"/>
                  </a:cubicBezTo>
                  <a:lnTo>
                    <a:pt x="4244594" y="732409"/>
                  </a:lnTo>
                  <a:lnTo>
                    <a:pt x="4269994" y="732409"/>
                  </a:lnTo>
                  <a:lnTo>
                    <a:pt x="4269994" y="9668383"/>
                  </a:lnTo>
                  <a:lnTo>
                    <a:pt x="4244594" y="9668383"/>
                  </a:lnTo>
                  <a:lnTo>
                    <a:pt x="4269994" y="9668383"/>
                  </a:lnTo>
                  <a:cubicBezTo>
                    <a:pt x="4269994" y="10072751"/>
                    <a:pt x="3943858" y="10400792"/>
                    <a:pt x="3541395" y="10400792"/>
                  </a:cubicBezTo>
                  <a:lnTo>
                    <a:pt x="3541395" y="10375392"/>
                  </a:lnTo>
                  <a:lnTo>
                    <a:pt x="3541395" y="10400792"/>
                  </a:lnTo>
                  <a:lnTo>
                    <a:pt x="728599" y="10400792"/>
                  </a:lnTo>
                  <a:lnTo>
                    <a:pt x="728599" y="10375392"/>
                  </a:lnTo>
                  <a:lnTo>
                    <a:pt x="728599" y="10400792"/>
                  </a:lnTo>
                  <a:cubicBezTo>
                    <a:pt x="326136" y="10400792"/>
                    <a:pt x="0" y="10072751"/>
                    <a:pt x="0" y="9668383"/>
                  </a:cubicBezTo>
                  <a:lnTo>
                    <a:pt x="0" y="732409"/>
                  </a:lnTo>
                  <a:lnTo>
                    <a:pt x="25400" y="732409"/>
                  </a:lnTo>
                  <a:lnTo>
                    <a:pt x="0" y="732409"/>
                  </a:lnTo>
                  <a:moveTo>
                    <a:pt x="50800" y="732409"/>
                  </a:moveTo>
                  <a:lnTo>
                    <a:pt x="50800" y="9668383"/>
                  </a:lnTo>
                  <a:lnTo>
                    <a:pt x="25400" y="9668383"/>
                  </a:lnTo>
                  <a:lnTo>
                    <a:pt x="50800" y="9668383"/>
                  </a:lnTo>
                  <a:cubicBezTo>
                    <a:pt x="50800" y="10044938"/>
                    <a:pt x="354457" y="10349992"/>
                    <a:pt x="728599" y="10349992"/>
                  </a:cubicBezTo>
                  <a:lnTo>
                    <a:pt x="3541395" y="10349992"/>
                  </a:lnTo>
                  <a:cubicBezTo>
                    <a:pt x="3915664" y="10349992"/>
                    <a:pt x="4219194" y="10044938"/>
                    <a:pt x="4219194" y="9668383"/>
                  </a:cubicBezTo>
                  <a:lnTo>
                    <a:pt x="4219194" y="732409"/>
                  </a:lnTo>
                  <a:cubicBezTo>
                    <a:pt x="4219194" y="355854"/>
                    <a:pt x="3915664" y="50800"/>
                    <a:pt x="3541395" y="50800"/>
                  </a:cubicBezTo>
                  <a:lnTo>
                    <a:pt x="728599" y="50800"/>
                  </a:lnTo>
                  <a:lnTo>
                    <a:pt x="728599" y="25400"/>
                  </a:lnTo>
                  <a:lnTo>
                    <a:pt x="728599" y="50800"/>
                  </a:lnTo>
                  <a:cubicBezTo>
                    <a:pt x="354457" y="50800"/>
                    <a:pt x="50800" y="355854"/>
                    <a:pt x="50800" y="732409"/>
                  </a:cubicBezTo>
                  <a:close/>
                </a:path>
              </a:pathLst>
            </a:custGeom>
            <a:solidFill>
              <a:srgbClr val="DEEEE1">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4" name="Google Shape;264;p9"/>
          <p:cNvSpPr txBox="1"/>
          <p:nvPr/>
        </p:nvSpPr>
        <p:spPr>
          <a:xfrm>
            <a:off x="4023198" y="2361190"/>
            <a:ext cx="2920800" cy="6957300"/>
          </a:xfrm>
          <a:prstGeom prst="rect">
            <a:avLst/>
          </a:prstGeom>
          <a:noFill/>
          <a:ln>
            <a:noFill/>
          </a:ln>
        </p:spPr>
        <p:txBody>
          <a:bodyPr anchorCtr="0" anchor="t" bIns="0" lIns="0" spcFirstLastPara="1" rIns="0" wrap="square" tIns="0">
            <a:spAutoFit/>
          </a:bodyPr>
          <a:lstStyle/>
          <a:p>
            <a:pPr indent="-252730" lvl="1" marL="530860" marR="0" rtl="0" algn="l">
              <a:lnSpc>
                <a:spcPct val="108000"/>
              </a:lnSpc>
              <a:spcBef>
                <a:spcPts val="0"/>
              </a:spcBef>
              <a:spcAft>
                <a:spcPts val="0"/>
              </a:spcAft>
              <a:buClr>
                <a:srgbClr val="000000"/>
              </a:buClr>
              <a:buSzPts val="2000"/>
              <a:buFont typeface="Times New Roman"/>
              <a:buChar char="•"/>
            </a:pPr>
            <a:r>
              <a:rPr i="0" lang="en-US" sz="2000" u="none" cap="none" strike="noStrike">
                <a:solidFill>
                  <a:srgbClr val="000000"/>
                </a:solidFill>
                <a:latin typeface="Times New Roman"/>
                <a:ea typeface="Times New Roman"/>
                <a:cs typeface="Times New Roman"/>
                <a:sym typeface="Times New Roman"/>
              </a:rPr>
              <a:t>Study of the existing framework</a:t>
            </a:r>
            <a:endParaRPr sz="2000">
              <a:latin typeface="Times New Roman"/>
              <a:ea typeface="Times New Roman"/>
              <a:cs typeface="Times New Roman"/>
              <a:sym typeface="Times New Roman"/>
            </a:endParaRPr>
          </a:p>
          <a:p>
            <a:pPr indent="-252730" lvl="1" marL="530860" marR="0" rtl="0" algn="l">
              <a:lnSpc>
                <a:spcPct val="108000"/>
              </a:lnSpc>
              <a:spcBef>
                <a:spcPts val="0"/>
              </a:spcBef>
              <a:spcAft>
                <a:spcPts val="0"/>
              </a:spcAft>
              <a:buClr>
                <a:srgbClr val="000000"/>
              </a:buClr>
              <a:buSzPts val="2000"/>
              <a:buFont typeface="Times New Roman"/>
              <a:buChar char="•"/>
            </a:pPr>
            <a:r>
              <a:rPr i="0" lang="en-US" sz="2000" u="none" cap="none" strike="noStrike">
                <a:solidFill>
                  <a:srgbClr val="000000"/>
                </a:solidFill>
                <a:latin typeface="Times New Roman"/>
                <a:ea typeface="Times New Roman"/>
                <a:cs typeface="Times New Roman"/>
                <a:sym typeface="Times New Roman"/>
              </a:rPr>
              <a:t>Field Study</a:t>
            </a:r>
            <a:endParaRPr sz="2000">
              <a:latin typeface="Times New Roman"/>
              <a:ea typeface="Times New Roman"/>
              <a:cs typeface="Times New Roman"/>
              <a:sym typeface="Times New Roman"/>
            </a:endParaRPr>
          </a:p>
          <a:p>
            <a:pPr indent="-252730" lvl="1" marL="530860" marR="0" rtl="0" algn="l">
              <a:lnSpc>
                <a:spcPct val="108000"/>
              </a:lnSpc>
              <a:spcBef>
                <a:spcPts val="0"/>
              </a:spcBef>
              <a:spcAft>
                <a:spcPts val="0"/>
              </a:spcAft>
              <a:buClr>
                <a:srgbClr val="000000"/>
              </a:buClr>
              <a:buSzPts val="2000"/>
              <a:buFont typeface="Times New Roman"/>
              <a:buChar char="•"/>
            </a:pPr>
            <a:r>
              <a:rPr i="0" lang="en-US" sz="2000" u="none" cap="none" strike="noStrike">
                <a:solidFill>
                  <a:srgbClr val="000000"/>
                </a:solidFill>
                <a:latin typeface="Times New Roman"/>
                <a:ea typeface="Times New Roman"/>
                <a:cs typeface="Times New Roman"/>
                <a:sym typeface="Times New Roman"/>
              </a:rPr>
              <a:t>Draft Action Plan Indicating Specific Areas of PESA-FRA Coordination </a:t>
            </a:r>
            <a:endParaRPr sz="2000">
              <a:latin typeface="Times New Roman"/>
              <a:ea typeface="Times New Roman"/>
              <a:cs typeface="Times New Roman"/>
              <a:sym typeface="Times New Roman"/>
            </a:endParaRPr>
          </a:p>
          <a:p>
            <a:pPr indent="-252730" lvl="1" marL="530860" marR="0" rtl="0" algn="l">
              <a:lnSpc>
                <a:spcPct val="108000"/>
              </a:lnSpc>
              <a:spcBef>
                <a:spcPts val="0"/>
              </a:spcBef>
              <a:spcAft>
                <a:spcPts val="0"/>
              </a:spcAft>
              <a:buClr>
                <a:srgbClr val="000000"/>
              </a:buClr>
              <a:buSzPts val="2000"/>
              <a:buFont typeface="Times New Roman"/>
              <a:buChar char="•"/>
            </a:pPr>
            <a:r>
              <a:rPr i="0" lang="en-US" sz="2000" u="none" cap="none" strike="noStrike">
                <a:solidFill>
                  <a:srgbClr val="000000"/>
                </a:solidFill>
                <a:latin typeface="Times New Roman"/>
                <a:ea typeface="Times New Roman"/>
                <a:cs typeface="Times New Roman"/>
                <a:sym typeface="Times New Roman"/>
              </a:rPr>
              <a:t>Preparation of Initial Report and Workshop</a:t>
            </a:r>
            <a:endParaRPr sz="2000">
              <a:latin typeface="Times New Roman"/>
              <a:ea typeface="Times New Roman"/>
              <a:cs typeface="Times New Roman"/>
              <a:sym typeface="Times New Roman"/>
            </a:endParaRPr>
          </a:p>
          <a:p>
            <a:pPr indent="-252730" lvl="1" marL="530860" marR="0" rtl="0" algn="l">
              <a:lnSpc>
                <a:spcPct val="108000"/>
              </a:lnSpc>
              <a:spcBef>
                <a:spcPts val="0"/>
              </a:spcBef>
              <a:spcAft>
                <a:spcPts val="0"/>
              </a:spcAft>
              <a:buClr>
                <a:srgbClr val="000000"/>
              </a:buClr>
              <a:buSzPts val="2000"/>
              <a:buFont typeface="Times New Roman"/>
              <a:buChar char="•"/>
            </a:pPr>
            <a:r>
              <a:rPr i="0" lang="en-US" sz="2000" u="none" cap="none" strike="noStrike">
                <a:solidFill>
                  <a:srgbClr val="000000"/>
                </a:solidFill>
                <a:latin typeface="Times New Roman"/>
                <a:ea typeface="Times New Roman"/>
                <a:cs typeface="Times New Roman"/>
                <a:sym typeface="Times New Roman"/>
              </a:rPr>
              <a:t>Write shop with Key Stakeholders</a:t>
            </a:r>
            <a:endParaRPr sz="2000">
              <a:latin typeface="Times New Roman"/>
              <a:ea typeface="Times New Roman"/>
              <a:cs typeface="Times New Roman"/>
              <a:sym typeface="Times New Roman"/>
            </a:endParaRPr>
          </a:p>
          <a:p>
            <a:pPr indent="-252730" lvl="1" marL="530860" marR="0" rtl="0" algn="l">
              <a:lnSpc>
                <a:spcPct val="108000"/>
              </a:lnSpc>
              <a:spcBef>
                <a:spcPts val="0"/>
              </a:spcBef>
              <a:spcAft>
                <a:spcPts val="0"/>
              </a:spcAft>
              <a:buClr>
                <a:srgbClr val="000000"/>
              </a:buClr>
              <a:buSzPts val="2000"/>
              <a:buFont typeface="Times New Roman"/>
              <a:buChar char="•"/>
            </a:pPr>
            <a:r>
              <a:rPr i="0" lang="en-US" sz="2000" u="none" cap="none" strike="noStrike">
                <a:solidFill>
                  <a:srgbClr val="000000"/>
                </a:solidFill>
                <a:latin typeface="Times New Roman"/>
                <a:ea typeface="Times New Roman"/>
                <a:cs typeface="Times New Roman"/>
                <a:sym typeface="Times New Roman"/>
              </a:rPr>
              <a:t>Pilot Implementation in Selected Gram Panchayats</a:t>
            </a:r>
            <a:endParaRPr sz="2000">
              <a:latin typeface="Times New Roman"/>
              <a:ea typeface="Times New Roman"/>
              <a:cs typeface="Times New Roman"/>
              <a:sym typeface="Times New Roman"/>
            </a:endParaRPr>
          </a:p>
          <a:p>
            <a:pPr indent="-252730" lvl="1" marL="530860" marR="0" rtl="0" algn="l">
              <a:lnSpc>
                <a:spcPct val="108000"/>
              </a:lnSpc>
              <a:spcBef>
                <a:spcPts val="0"/>
              </a:spcBef>
              <a:spcAft>
                <a:spcPts val="0"/>
              </a:spcAft>
              <a:buClr>
                <a:srgbClr val="000000"/>
              </a:buClr>
              <a:buSzPts val="2000"/>
              <a:buFont typeface="Times New Roman"/>
              <a:buChar char="•"/>
            </a:pPr>
            <a:r>
              <a:rPr i="0" lang="en-US" sz="2000" u="none" cap="none" strike="noStrike">
                <a:solidFill>
                  <a:srgbClr val="000000"/>
                </a:solidFill>
                <a:latin typeface="Times New Roman"/>
                <a:ea typeface="Times New Roman"/>
                <a:cs typeface="Times New Roman"/>
                <a:sym typeface="Times New Roman"/>
              </a:rPr>
              <a:t>Workshops for Implementation and Skill Enhancement </a:t>
            </a:r>
            <a:endParaRPr sz="2000">
              <a:latin typeface="Times New Roman"/>
              <a:ea typeface="Times New Roman"/>
              <a:cs typeface="Times New Roman"/>
              <a:sym typeface="Times New Roman"/>
            </a:endParaRPr>
          </a:p>
          <a:p>
            <a:pPr indent="-252730" lvl="1" marL="530860" marR="0" rtl="0" algn="l">
              <a:lnSpc>
                <a:spcPct val="108000"/>
              </a:lnSpc>
              <a:spcBef>
                <a:spcPts val="0"/>
              </a:spcBef>
              <a:spcAft>
                <a:spcPts val="0"/>
              </a:spcAft>
              <a:buClr>
                <a:srgbClr val="000000"/>
              </a:buClr>
              <a:buSzPts val="2000"/>
              <a:buFont typeface="Times New Roman"/>
              <a:buChar char="•"/>
            </a:pPr>
            <a:r>
              <a:rPr i="0" lang="en-US" sz="2000" u="none" cap="none" strike="noStrike">
                <a:solidFill>
                  <a:srgbClr val="000000"/>
                </a:solidFill>
                <a:latin typeface="Times New Roman"/>
                <a:ea typeface="Times New Roman"/>
                <a:cs typeface="Times New Roman"/>
                <a:sym typeface="Times New Roman"/>
              </a:rPr>
              <a:t>Ongoing Support and Handholding</a:t>
            </a:r>
            <a:endParaRPr sz="2000">
              <a:latin typeface="Times New Roman"/>
              <a:ea typeface="Times New Roman"/>
              <a:cs typeface="Times New Roman"/>
              <a:sym typeface="Times New Roman"/>
            </a:endParaRPr>
          </a:p>
          <a:p>
            <a:pPr indent="-252730" lvl="1" marL="530860" marR="0" rtl="0" algn="l">
              <a:lnSpc>
                <a:spcPct val="108000"/>
              </a:lnSpc>
              <a:spcBef>
                <a:spcPts val="0"/>
              </a:spcBef>
              <a:spcAft>
                <a:spcPts val="0"/>
              </a:spcAft>
              <a:buClr>
                <a:srgbClr val="000000"/>
              </a:buClr>
              <a:buSzPts val="2000"/>
              <a:buFont typeface="Times New Roman"/>
              <a:buChar char="•"/>
            </a:pPr>
            <a:r>
              <a:rPr i="0" lang="en-US" sz="2000" u="none" cap="none" strike="noStrike">
                <a:solidFill>
                  <a:srgbClr val="000000"/>
                </a:solidFill>
                <a:latin typeface="Times New Roman"/>
                <a:ea typeface="Times New Roman"/>
                <a:cs typeface="Times New Roman"/>
                <a:sym typeface="Times New Roman"/>
              </a:rPr>
              <a:t>Documentation and Scaling Up</a:t>
            </a:r>
            <a:endParaRPr sz="2000">
              <a:latin typeface="Times New Roman"/>
              <a:ea typeface="Times New Roman"/>
              <a:cs typeface="Times New Roman"/>
              <a:sym typeface="Times New Roman"/>
            </a:endParaRPr>
          </a:p>
        </p:txBody>
      </p:sp>
      <p:grpSp>
        <p:nvGrpSpPr>
          <p:cNvPr id="265" name="Google Shape;265;p9"/>
          <p:cNvGrpSpPr/>
          <p:nvPr/>
        </p:nvGrpSpPr>
        <p:grpSpPr>
          <a:xfrm>
            <a:off x="7490533" y="1415613"/>
            <a:ext cx="3204115" cy="556450"/>
            <a:chOff x="-2159" y="0"/>
            <a:chExt cx="4272153" cy="741934"/>
          </a:xfrm>
        </p:grpSpPr>
        <p:sp>
          <p:nvSpPr>
            <p:cNvPr id="266" name="Google Shape;266;p9"/>
            <p:cNvSpPr/>
            <p:nvPr/>
          </p:nvSpPr>
          <p:spPr>
            <a:xfrm>
              <a:off x="25400" y="25400"/>
              <a:ext cx="4219194" cy="691134"/>
            </a:xfrm>
            <a:custGeom>
              <a:rect b="b" l="l" r="r" t="t"/>
              <a:pathLst>
                <a:path extrusionOk="0" h="691134" w="4219194">
                  <a:moveTo>
                    <a:pt x="0" y="0"/>
                  </a:moveTo>
                  <a:lnTo>
                    <a:pt x="3857752" y="0"/>
                  </a:lnTo>
                  <a:lnTo>
                    <a:pt x="4219194" y="345567"/>
                  </a:lnTo>
                  <a:lnTo>
                    <a:pt x="3857752" y="691134"/>
                  </a:lnTo>
                  <a:lnTo>
                    <a:pt x="0" y="691134"/>
                  </a:lnTo>
                  <a:lnTo>
                    <a:pt x="361442" y="345567"/>
                  </a:lnTo>
                  <a:close/>
                </a:path>
              </a:pathLst>
            </a:custGeom>
            <a:solidFill>
              <a:srgbClr val="008000">
                <a:alpha val="69019"/>
              </a:srgbClr>
            </a:solidFill>
            <a:ln>
              <a:noFill/>
            </a:ln>
          </p:spPr>
        </p:sp>
        <p:sp>
          <p:nvSpPr>
            <p:cNvPr id="267" name="Google Shape;267;p9"/>
            <p:cNvSpPr/>
            <p:nvPr/>
          </p:nvSpPr>
          <p:spPr>
            <a:xfrm>
              <a:off x="-2159" y="0"/>
              <a:ext cx="4272153" cy="741934"/>
            </a:xfrm>
            <a:custGeom>
              <a:rect b="b" l="l" r="r" t="t"/>
              <a:pathLst>
                <a:path extrusionOk="0" h="741934" w="4272153">
                  <a:moveTo>
                    <a:pt x="27559" y="0"/>
                  </a:moveTo>
                  <a:lnTo>
                    <a:pt x="3885311" y="0"/>
                  </a:lnTo>
                  <a:cubicBezTo>
                    <a:pt x="3891788" y="0"/>
                    <a:pt x="3898138" y="2540"/>
                    <a:pt x="3902837" y="6985"/>
                  </a:cubicBezTo>
                  <a:lnTo>
                    <a:pt x="4264279" y="352679"/>
                  </a:lnTo>
                  <a:cubicBezTo>
                    <a:pt x="4269232" y="357505"/>
                    <a:pt x="4272153" y="364109"/>
                    <a:pt x="4272153" y="371094"/>
                  </a:cubicBezTo>
                  <a:cubicBezTo>
                    <a:pt x="4272153" y="378079"/>
                    <a:pt x="4269359" y="384683"/>
                    <a:pt x="4264279" y="389509"/>
                  </a:cubicBezTo>
                  <a:lnTo>
                    <a:pt x="3902964" y="734949"/>
                  </a:lnTo>
                  <a:cubicBezTo>
                    <a:pt x="3898265" y="739521"/>
                    <a:pt x="3891915" y="741934"/>
                    <a:pt x="3885438" y="741934"/>
                  </a:cubicBezTo>
                  <a:lnTo>
                    <a:pt x="27559" y="741934"/>
                  </a:lnTo>
                  <a:cubicBezTo>
                    <a:pt x="17145" y="741934"/>
                    <a:pt x="7874" y="735584"/>
                    <a:pt x="3937" y="725932"/>
                  </a:cubicBezTo>
                  <a:cubicBezTo>
                    <a:pt x="0" y="716280"/>
                    <a:pt x="2413" y="705231"/>
                    <a:pt x="9906" y="698119"/>
                  </a:cubicBezTo>
                  <a:lnTo>
                    <a:pt x="371348" y="352679"/>
                  </a:lnTo>
                  <a:lnTo>
                    <a:pt x="388874" y="371094"/>
                  </a:lnTo>
                  <a:lnTo>
                    <a:pt x="371348" y="389509"/>
                  </a:lnTo>
                  <a:lnTo>
                    <a:pt x="10033" y="43815"/>
                  </a:lnTo>
                  <a:cubicBezTo>
                    <a:pt x="2540" y="36576"/>
                    <a:pt x="127" y="25527"/>
                    <a:pt x="3937" y="16002"/>
                  </a:cubicBezTo>
                  <a:cubicBezTo>
                    <a:pt x="7747" y="6477"/>
                    <a:pt x="17145" y="0"/>
                    <a:pt x="27559" y="0"/>
                  </a:cubicBezTo>
                  <a:moveTo>
                    <a:pt x="27559" y="50800"/>
                  </a:moveTo>
                  <a:lnTo>
                    <a:pt x="27559" y="25400"/>
                  </a:lnTo>
                  <a:lnTo>
                    <a:pt x="45085" y="6985"/>
                  </a:lnTo>
                  <a:lnTo>
                    <a:pt x="406527" y="352679"/>
                  </a:lnTo>
                  <a:cubicBezTo>
                    <a:pt x="411480" y="357505"/>
                    <a:pt x="414401" y="364109"/>
                    <a:pt x="414401" y="371094"/>
                  </a:cubicBezTo>
                  <a:cubicBezTo>
                    <a:pt x="414401" y="378079"/>
                    <a:pt x="411607" y="384683"/>
                    <a:pt x="406527" y="389509"/>
                  </a:cubicBezTo>
                  <a:lnTo>
                    <a:pt x="45085" y="734949"/>
                  </a:lnTo>
                  <a:lnTo>
                    <a:pt x="27559" y="716661"/>
                  </a:lnTo>
                  <a:lnTo>
                    <a:pt x="27559" y="691261"/>
                  </a:lnTo>
                  <a:lnTo>
                    <a:pt x="3885311" y="691261"/>
                  </a:lnTo>
                  <a:lnTo>
                    <a:pt x="3885311" y="716661"/>
                  </a:lnTo>
                  <a:lnTo>
                    <a:pt x="3867785" y="698246"/>
                  </a:lnTo>
                  <a:lnTo>
                    <a:pt x="4229227" y="352679"/>
                  </a:lnTo>
                  <a:lnTo>
                    <a:pt x="4246753" y="371094"/>
                  </a:lnTo>
                  <a:lnTo>
                    <a:pt x="4229227" y="389509"/>
                  </a:lnTo>
                  <a:lnTo>
                    <a:pt x="3867785" y="43815"/>
                  </a:lnTo>
                  <a:lnTo>
                    <a:pt x="3885311" y="25400"/>
                  </a:lnTo>
                  <a:lnTo>
                    <a:pt x="3885311" y="50800"/>
                  </a:lnTo>
                  <a:lnTo>
                    <a:pt x="27559" y="50800"/>
                  </a:lnTo>
                  <a:close/>
                </a:path>
              </a:pathLst>
            </a:custGeom>
            <a:solidFill>
              <a:srgbClr val="008000">
                <a:alpha val="6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68" name="Google Shape;268;p9"/>
          <p:cNvSpPr txBox="1"/>
          <p:nvPr/>
        </p:nvSpPr>
        <p:spPr>
          <a:xfrm>
            <a:off x="7829640" y="1447425"/>
            <a:ext cx="2518000" cy="464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1800" u="none" cap="none" strike="noStrike">
                <a:solidFill>
                  <a:srgbClr val="FFFFFF"/>
                </a:solidFill>
                <a:latin typeface="Arial"/>
                <a:ea typeface="Arial"/>
                <a:cs typeface="Arial"/>
                <a:sym typeface="Arial"/>
              </a:rPr>
              <a:t>Outputs</a:t>
            </a:r>
            <a:endParaRPr/>
          </a:p>
        </p:txBody>
      </p:sp>
      <p:grpSp>
        <p:nvGrpSpPr>
          <p:cNvPr id="269" name="Google Shape;269;p9"/>
          <p:cNvGrpSpPr/>
          <p:nvPr/>
        </p:nvGrpSpPr>
        <p:grpSpPr>
          <a:xfrm>
            <a:off x="7547529" y="2111471"/>
            <a:ext cx="3202496" cy="7800595"/>
            <a:chOff x="0" y="0"/>
            <a:chExt cx="4269994" cy="10400792"/>
          </a:xfrm>
        </p:grpSpPr>
        <p:sp>
          <p:nvSpPr>
            <p:cNvPr id="270" name="Google Shape;270;p9"/>
            <p:cNvSpPr/>
            <p:nvPr/>
          </p:nvSpPr>
          <p:spPr>
            <a:xfrm>
              <a:off x="25400" y="25400"/>
              <a:ext cx="4219194" cy="10349992"/>
            </a:xfrm>
            <a:custGeom>
              <a:rect b="b" l="l" r="r" t="t"/>
              <a:pathLst>
                <a:path extrusionOk="0" h="10349992" w="4219194">
                  <a:moveTo>
                    <a:pt x="0" y="707009"/>
                  </a:moveTo>
                  <a:cubicBezTo>
                    <a:pt x="0" y="316484"/>
                    <a:pt x="314833" y="0"/>
                    <a:pt x="703199" y="0"/>
                  </a:cubicBezTo>
                  <a:lnTo>
                    <a:pt x="3515995" y="0"/>
                  </a:lnTo>
                  <a:cubicBezTo>
                    <a:pt x="3904361" y="0"/>
                    <a:pt x="4219194" y="316484"/>
                    <a:pt x="4219194" y="707009"/>
                  </a:cubicBezTo>
                  <a:lnTo>
                    <a:pt x="4219194" y="9642983"/>
                  </a:lnTo>
                  <a:cubicBezTo>
                    <a:pt x="4219194" y="10033381"/>
                    <a:pt x="3904361" y="10349992"/>
                    <a:pt x="3515995" y="10349992"/>
                  </a:cubicBezTo>
                  <a:lnTo>
                    <a:pt x="703199" y="10349992"/>
                  </a:lnTo>
                  <a:cubicBezTo>
                    <a:pt x="314833" y="10349992"/>
                    <a:pt x="0" y="10033508"/>
                    <a:pt x="0" y="9642983"/>
                  </a:cubicBezTo>
                  <a:close/>
                </a:path>
              </a:pathLst>
            </a:custGeom>
            <a:solidFill>
              <a:srgbClr val="BEDEB9">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9"/>
            <p:cNvSpPr/>
            <p:nvPr/>
          </p:nvSpPr>
          <p:spPr>
            <a:xfrm>
              <a:off x="0" y="0"/>
              <a:ext cx="4269994" cy="10400792"/>
            </a:xfrm>
            <a:custGeom>
              <a:rect b="b" l="l" r="r" t="t"/>
              <a:pathLst>
                <a:path extrusionOk="0" h="10400792" w="4269994">
                  <a:moveTo>
                    <a:pt x="0" y="732409"/>
                  </a:moveTo>
                  <a:cubicBezTo>
                    <a:pt x="0" y="328041"/>
                    <a:pt x="326136" y="0"/>
                    <a:pt x="728599" y="0"/>
                  </a:cubicBezTo>
                  <a:lnTo>
                    <a:pt x="3541395" y="0"/>
                  </a:lnTo>
                  <a:lnTo>
                    <a:pt x="3541395" y="25400"/>
                  </a:lnTo>
                  <a:lnTo>
                    <a:pt x="3541395" y="0"/>
                  </a:lnTo>
                  <a:lnTo>
                    <a:pt x="3541395" y="25400"/>
                  </a:lnTo>
                  <a:lnTo>
                    <a:pt x="3541395" y="0"/>
                  </a:lnTo>
                  <a:cubicBezTo>
                    <a:pt x="3943985" y="0"/>
                    <a:pt x="4269994" y="328041"/>
                    <a:pt x="4269994" y="732409"/>
                  </a:cubicBezTo>
                  <a:lnTo>
                    <a:pt x="4244594" y="732409"/>
                  </a:lnTo>
                  <a:lnTo>
                    <a:pt x="4269994" y="732409"/>
                  </a:lnTo>
                  <a:lnTo>
                    <a:pt x="4269994" y="9668383"/>
                  </a:lnTo>
                  <a:lnTo>
                    <a:pt x="4244594" y="9668383"/>
                  </a:lnTo>
                  <a:lnTo>
                    <a:pt x="4269994" y="9668383"/>
                  </a:lnTo>
                  <a:cubicBezTo>
                    <a:pt x="4269994" y="10072751"/>
                    <a:pt x="3943858" y="10400792"/>
                    <a:pt x="3541395" y="10400792"/>
                  </a:cubicBezTo>
                  <a:lnTo>
                    <a:pt x="3541395" y="10375392"/>
                  </a:lnTo>
                  <a:lnTo>
                    <a:pt x="3541395" y="10400792"/>
                  </a:lnTo>
                  <a:lnTo>
                    <a:pt x="728599" y="10400792"/>
                  </a:lnTo>
                  <a:lnTo>
                    <a:pt x="728599" y="10375392"/>
                  </a:lnTo>
                  <a:lnTo>
                    <a:pt x="728599" y="10400792"/>
                  </a:lnTo>
                  <a:cubicBezTo>
                    <a:pt x="326136" y="10400792"/>
                    <a:pt x="0" y="10072751"/>
                    <a:pt x="0" y="9668383"/>
                  </a:cubicBezTo>
                  <a:lnTo>
                    <a:pt x="0" y="732409"/>
                  </a:lnTo>
                  <a:lnTo>
                    <a:pt x="25400" y="732409"/>
                  </a:lnTo>
                  <a:lnTo>
                    <a:pt x="0" y="732409"/>
                  </a:lnTo>
                  <a:moveTo>
                    <a:pt x="50800" y="732409"/>
                  </a:moveTo>
                  <a:lnTo>
                    <a:pt x="50800" y="9668383"/>
                  </a:lnTo>
                  <a:lnTo>
                    <a:pt x="25400" y="9668383"/>
                  </a:lnTo>
                  <a:lnTo>
                    <a:pt x="50800" y="9668383"/>
                  </a:lnTo>
                  <a:cubicBezTo>
                    <a:pt x="50800" y="10044938"/>
                    <a:pt x="354457" y="10349992"/>
                    <a:pt x="728599" y="10349992"/>
                  </a:cubicBezTo>
                  <a:lnTo>
                    <a:pt x="3541395" y="10349992"/>
                  </a:lnTo>
                  <a:cubicBezTo>
                    <a:pt x="3915664" y="10349992"/>
                    <a:pt x="4219194" y="10044938"/>
                    <a:pt x="4219194" y="9668383"/>
                  </a:cubicBezTo>
                  <a:lnTo>
                    <a:pt x="4219194" y="732409"/>
                  </a:lnTo>
                  <a:cubicBezTo>
                    <a:pt x="4219194" y="355854"/>
                    <a:pt x="3915664" y="50800"/>
                    <a:pt x="3541395" y="50800"/>
                  </a:cubicBezTo>
                  <a:lnTo>
                    <a:pt x="728599" y="50800"/>
                  </a:lnTo>
                  <a:lnTo>
                    <a:pt x="728599" y="25400"/>
                  </a:lnTo>
                  <a:lnTo>
                    <a:pt x="728599" y="50800"/>
                  </a:lnTo>
                  <a:cubicBezTo>
                    <a:pt x="354457" y="50800"/>
                    <a:pt x="50800" y="355854"/>
                    <a:pt x="50800" y="732409"/>
                  </a:cubicBezTo>
                  <a:close/>
                </a:path>
              </a:pathLst>
            </a:custGeom>
            <a:solidFill>
              <a:srgbClr val="DEEEE1">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2" name="Google Shape;272;p9"/>
          <p:cNvGrpSpPr/>
          <p:nvPr/>
        </p:nvGrpSpPr>
        <p:grpSpPr>
          <a:xfrm>
            <a:off x="11097906" y="1415613"/>
            <a:ext cx="3204115" cy="556450"/>
            <a:chOff x="-2159" y="0"/>
            <a:chExt cx="4272153" cy="741934"/>
          </a:xfrm>
        </p:grpSpPr>
        <p:sp>
          <p:nvSpPr>
            <p:cNvPr id="273" name="Google Shape;273;p9"/>
            <p:cNvSpPr/>
            <p:nvPr/>
          </p:nvSpPr>
          <p:spPr>
            <a:xfrm>
              <a:off x="25400" y="25400"/>
              <a:ext cx="4219194" cy="691134"/>
            </a:xfrm>
            <a:custGeom>
              <a:rect b="b" l="l" r="r" t="t"/>
              <a:pathLst>
                <a:path extrusionOk="0" h="691134" w="4219194">
                  <a:moveTo>
                    <a:pt x="0" y="0"/>
                  </a:moveTo>
                  <a:lnTo>
                    <a:pt x="3857752" y="0"/>
                  </a:lnTo>
                  <a:lnTo>
                    <a:pt x="4219194" y="345567"/>
                  </a:lnTo>
                  <a:lnTo>
                    <a:pt x="3857752" y="691134"/>
                  </a:lnTo>
                  <a:lnTo>
                    <a:pt x="0" y="691134"/>
                  </a:lnTo>
                  <a:lnTo>
                    <a:pt x="361442" y="345567"/>
                  </a:lnTo>
                  <a:close/>
                </a:path>
              </a:pathLst>
            </a:custGeom>
            <a:solidFill>
              <a:srgbClr val="008000">
                <a:alpha val="60000"/>
              </a:srgbClr>
            </a:solidFill>
            <a:ln>
              <a:noFill/>
            </a:ln>
          </p:spPr>
        </p:sp>
        <p:sp>
          <p:nvSpPr>
            <p:cNvPr id="274" name="Google Shape;274;p9"/>
            <p:cNvSpPr/>
            <p:nvPr/>
          </p:nvSpPr>
          <p:spPr>
            <a:xfrm>
              <a:off x="-2159" y="0"/>
              <a:ext cx="4272153" cy="741934"/>
            </a:xfrm>
            <a:custGeom>
              <a:rect b="b" l="l" r="r" t="t"/>
              <a:pathLst>
                <a:path extrusionOk="0" h="741934" w="4272153">
                  <a:moveTo>
                    <a:pt x="27559" y="0"/>
                  </a:moveTo>
                  <a:lnTo>
                    <a:pt x="3885311" y="0"/>
                  </a:lnTo>
                  <a:cubicBezTo>
                    <a:pt x="3891788" y="0"/>
                    <a:pt x="3898138" y="2540"/>
                    <a:pt x="3902837" y="6985"/>
                  </a:cubicBezTo>
                  <a:lnTo>
                    <a:pt x="4264279" y="352679"/>
                  </a:lnTo>
                  <a:cubicBezTo>
                    <a:pt x="4269232" y="357505"/>
                    <a:pt x="4272153" y="364109"/>
                    <a:pt x="4272153" y="371094"/>
                  </a:cubicBezTo>
                  <a:cubicBezTo>
                    <a:pt x="4272153" y="378079"/>
                    <a:pt x="4269359" y="384683"/>
                    <a:pt x="4264279" y="389509"/>
                  </a:cubicBezTo>
                  <a:lnTo>
                    <a:pt x="3902964" y="734949"/>
                  </a:lnTo>
                  <a:cubicBezTo>
                    <a:pt x="3898265" y="739521"/>
                    <a:pt x="3891915" y="741934"/>
                    <a:pt x="3885438" y="741934"/>
                  </a:cubicBezTo>
                  <a:lnTo>
                    <a:pt x="27559" y="741934"/>
                  </a:lnTo>
                  <a:cubicBezTo>
                    <a:pt x="17145" y="741934"/>
                    <a:pt x="7874" y="735584"/>
                    <a:pt x="3937" y="725932"/>
                  </a:cubicBezTo>
                  <a:cubicBezTo>
                    <a:pt x="0" y="716280"/>
                    <a:pt x="2413" y="705231"/>
                    <a:pt x="9906" y="698119"/>
                  </a:cubicBezTo>
                  <a:lnTo>
                    <a:pt x="371348" y="352679"/>
                  </a:lnTo>
                  <a:lnTo>
                    <a:pt x="388874" y="371094"/>
                  </a:lnTo>
                  <a:lnTo>
                    <a:pt x="371348" y="389509"/>
                  </a:lnTo>
                  <a:lnTo>
                    <a:pt x="10033" y="43815"/>
                  </a:lnTo>
                  <a:cubicBezTo>
                    <a:pt x="2540" y="36576"/>
                    <a:pt x="127" y="25527"/>
                    <a:pt x="3937" y="16002"/>
                  </a:cubicBezTo>
                  <a:cubicBezTo>
                    <a:pt x="7747" y="6477"/>
                    <a:pt x="17145" y="0"/>
                    <a:pt x="27559" y="0"/>
                  </a:cubicBezTo>
                  <a:moveTo>
                    <a:pt x="27559" y="50800"/>
                  </a:moveTo>
                  <a:lnTo>
                    <a:pt x="27559" y="25400"/>
                  </a:lnTo>
                  <a:lnTo>
                    <a:pt x="45085" y="6985"/>
                  </a:lnTo>
                  <a:lnTo>
                    <a:pt x="406527" y="352679"/>
                  </a:lnTo>
                  <a:cubicBezTo>
                    <a:pt x="411480" y="357505"/>
                    <a:pt x="414401" y="364109"/>
                    <a:pt x="414401" y="371094"/>
                  </a:cubicBezTo>
                  <a:cubicBezTo>
                    <a:pt x="414401" y="378079"/>
                    <a:pt x="411607" y="384683"/>
                    <a:pt x="406527" y="389509"/>
                  </a:cubicBezTo>
                  <a:lnTo>
                    <a:pt x="45085" y="734949"/>
                  </a:lnTo>
                  <a:lnTo>
                    <a:pt x="27559" y="716661"/>
                  </a:lnTo>
                  <a:lnTo>
                    <a:pt x="27559" y="691261"/>
                  </a:lnTo>
                  <a:lnTo>
                    <a:pt x="3885311" y="691261"/>
                  </a:lnTo>
                  <a:lnTo>
                    <a:pt x="3885311" y="716661"/>
                  </a:lnTo>
                  <a:lnTo>
                    <a:pt x="3867785" y="698246"/>
                  </a:lnTo>
                  <a:lnTo>
                    <a:pt x="4229227" y="352679"/>
                  </a:lnTo>
                  <a:lnTo>
                    <a:pt x="4246753" y="371094"/>
                  </a:lnTo>
                  <a:lnTo>
                    <a:pt x="4229227" y="389509"/>
                  </a:lnTo>
                  <a:lnTo>
                    <a:pt x="3867785" y="43815"/>
                  </a:lnTo>
                  <a:lnTo>
                    <a:pt x="3885311" y="25400"/>
                  </a:lnTo>
                  <a:lnTo>
                    <a:pt x="3885311" y="50800"/>
                  </a:lnTo>
                  <a:lnTo>
                    <a:pt x="27559" y="50800"/>
                  </a:lnTo>
                  <a:close/>
                </a:path>
              </a:pathLst>
            </a:custGeom>
            <a:solidFill>
              <a:srgbClr val="008000">
                <a:alpha val="6000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75" name="Google Shape;275;p9"/>
          <p:cNvSpPr txBox="1"/>
          <p:nvPr/>
        </p:nvSpPr>
        <p:spPr>
          <a:xfrm>
            <a:off x="11437012" y="1447425"/>
            <a:ext cx="2518000" cy="464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1800" u="none" cap="none" strike="noStrike">
                <a:solidFill>
                  <a:srgbClr val="FFFFFF"/>
                </a:solidFill>
                <a:latin typeface="Arial"/>
                <a:ea typeface="Arial"/>
                <a:cs typeface="Arial"/>
                <a:sym typeface="Arial"/>
              </a:rPr>
              <a:t>Outcomes</a:t>
            </a:r>
            <a:endParaRPr/>
          </a:p>
        </p:txBody>
      </p:sp>
      <p:grpSp>
        <p:nvGrpSpPr>
          <p:cNvPr id="276" name="Google Shape;276;p9"/>
          <p:cNvGrpSpPr/>
          <p:nvPr/>
        </p:nvGrpSpPr>
        <p:grpSpPr>
          <a:xfrm>
            <a:off x="11154902" y="2111471"/>
            <a:ext cx="3202496" cy="7800595"/>
            <a:chOff x="0" y="0"/>
            <a:chExt cx="4269994" cy="10400792"/>
          </a:xfrm>
        </p:grpSpPr>
        <p:sp>
          <p:nvSpPr>
            <p:cNvPr id="277" name="Google Shape;277;p9"/>
            <p:cNvSpPr/>
            <p:nvPr/>
          </p:nvSpPr>
          <p:spPr>
            <a:xfrm>
              <a:off x="25400" y="25400"/>
              <a:ext cx="4219194" cy="10349992"/>
            </a:xfrm>
            <a:custGeom>
              <a:rect b="b" l="l" r="r" t="t"/>
              <a:pathLst>
                <a:path extrusionOk="0" h="10349992" w="4219194">
                  <a:moveTo>
                    <a:pt x="0" y="707009"/>
                  </a:moveTo>
                  <a:cubicBezTo>
                    <a:pt x="0" y="316484"/>
                    <a:pt x="314833" y="0"/>
                    <a:pt x="703199" y="0"/>
                  </a:cubicBezTo>
                  <a:lnTo>
                    <a:pt x="3515995" y="0"/>
                  </a:lnTo>
                  <a:cubicBezTo>
                    <a:pt x="3904361" y="0"/>
                    <a:pt x="4219194" y="316484"/>
                    <a:pt x="4219194" y="707009"/>
                  </a:cubicBezTo>
                  <a:lnTo>
                    <a:pt x="4219194" y="9642983"/>
                  </a:lnTo>
                  <a:cubicBezTo>
                    <a:pt x="4219194" y="10033381"/>
                    <a:pt x="3904361" y="10349992"/>
                    <a:pt x="3515995" y="10349992"/>
                  </a:cubicBezTo>
                  <a:lnTo>
                    <a:pt x="703199" y="10349992"/>
                  </a:lnTo>
                  <a:cubicBezTo>
                    <a:pt x="314833" y="10349992"/>
                    <a:pt x="0" y="10033508"/>
                    <a:pt x="0" y="9642983"/>
                  </a:cubicBezTo>
                  <a:close/>
                </a:path>
              </a:pathLst>
            </a:custGeom>
            <a:solidFill>
              <a:srgbClr val="BEDEB9">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8" name="Google Shape;278;p9"/>
            <p:cNvSpPr/>
            <p:nvPr/>
          </p:nvSpPr>
          <p:spPr>
            <a:xfrm>
              <a:off x="0" y="0"/>
              <a:ext cx="4269994" cy="10400792"/>
            </a:xfrm>
            <a:custGeom>
              <a:rect b="b" l="l" r="r" t="t"/>
              <a:pathLst>
                <a:path extrusionOk="0" h="10400792" w="4269994">
                  <a:moveTo>
                    <a:pt x="0" y="732409"/>
                  </a:moveTo>
                  <a:cubicBezTo>
                    <a:pt x="0" y="328041"/>
                    <a:pt x="326136" y="0"/>
                    <a:pt x="728599" y="0"/>
                  </a:cubicBezTo>
                  <a:lnTo>
                    <a:pt x="3541395" y="0"/>
                  </a:lnTo>
                  <a:lnTo>
                    <a:pt x="3541395" y="25400"/>
                  </a:lnTo>
                  <a:lnTo>
                    <a:pt x="3541395" y="0"/>
                  </a:lnTo>
                  <a:lnTo>
                    <a:pt x="3541395" y="25400"/>
                  </a:lnTo>
                  <a:lnTo>
                    <a:pt x="3541395" y="0"/>
                  </a:lnTo>
                  <a:cubicBezTo>
                    <a:pt x="3943985" y="0"/>
                    <a:pt x="4269994" y="328041"/>
                    <a:pt x="4269994" y="732409"/>
                  </a:cubicBezTo>
                  <a:lnTo>
                    <a:pt x="4244594" y="732409"/>
                  </a:lnTo>
                  <a:lnTo>
                    <a:pt x="4269994" y="732409"/>
                  </a:lnTo>
                  <a:lnTo>
                    <a:pt x="4269994" y="9668383"/>
                  </a:lnTo>
                  <a:lnTo>
                    <a:pt x="4244594" y="9668383"/>
                  </a:lnTo>
                  <a:lnTo>
                    <a:pt x="4269994" y="9668383"/>
                  </a:lnTo>
                  <a:cubicBezTo>
                    <a:pt x="4269994" y="10072751"/>
                    <a:pt x="3943858" y="10400792"/>
                    <a:pt x="3541395" y="10400792"/>
                  </a:cubicBezTo>
                  <a:lnTo>
                    <a:pt x="3541395" y="10375392"/>
                  </a:lnTo>
                  <a:lnTo>
                    <a:pt x="3541395" y="10400792"/>
                  </a:lnTo>
                  <a:lnTo>
                    <a:pt x="728599" y="10400792"/>
                  </a:lnTo>
                  <a:lnTo>
                    <a:pt x="728599" y="10375392"/>
                  </a:lnTo>
                  <a:lnTo>
                    <a:pt x="728599" y="10400792"/>
                  </a:lnTo>
                  <a:cubicBezTo>
                    <a:pt x="326136" y="10400792"/>
                    <a:pt x="0" y="10072751"/>
                    <a:pt x="0" y="9668383"/>
                  </a:cubicBezTo>
                  <a:lnTo>
                    <a:pt x="0" y="732409"/>
                  </a:lnTo>
                  <a:lnTo>
                    <a:pt x="25400" y="732409"/>
                  </a:lnTo>
                  <a:lnTo>
                    <a:pt x="0" y="732409"/>
                  </a:lnTo>
                  <a:moveTo>
                    <a:pt x="50800" y="732409"/>
                  </a:moveTo>
                  <a:lnTo>
                    <a:pt x="50800" y="9668383"/>
                  </a:lnTo>
                  <a:lnTo>
                    <a:pt x="25400" y="9668383"/>
                  </a:lnTo>
                  <a:lnTo>
                    <a:pt x="50800" y="9668383"/>
                  </a:lnTo>
                  <a:cubicBezTo>
                    <a:pt x="50800" y="10044938"/>
                    <a:pt x="354457" y="10349992"/>
                    <a:pt x="728599" y="10349992"/>
                  </a:cubicBezTo>
                  <a:lnTo>
                    <a:pt x="3541395" y="10349992"/>
                  </a:lnTo>
                  <a:cubicBezTo>
                    <a:pt x="3915664" y="10349992"/>
                    <a:pt x="4219194" y="10044938"/>
                    <a:pt x="4219194" y="9668383"/>
                  </a:cubicBezTo>
                  <a:lnTo>
                    <a:pt x="4219194" y="732409"/>
                  </a:lnTo>
                  <a:cubicBezTo>
                    <a:pt x="4219194" y="355854"/>
                    <a:pt x="3915664" y="50800"/>
                    <a:pt x="3541395" y="50800"/>
                  </a:cubicBezTo>
                  <a:lnTo>
                    <a:pt x="728599" y="50800"/>
                  </a:lnTo>
                  <a:lnTo>
                    <a:pt x="728599" y="25400"/>
                  </a:lnTo>
                  <a:lnTo>
                    <a:pt x="728599" y="50800"/>
                  </a:lnTo>
                  <a:cubicBezTo>
                    <a:pt x="354457" y="50800"/>
                    <a:pt x="50800" y="355854"/>
                    <a:pt x="50800" y="732409"/>
                  </a:cubicBezTo>
                  <a:close/>
                </a:path>
              </a:pathLst>
            </a:custGeom>
            <a:solidFill>
              <a:srgbClr val="DEEEE1">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79" name="Google Shape;279;p9"/>
          <p:cNvGrpSpPr/>
          <p:nvPr/>
        </p:nvGrpSpPr>
        <p:grpSpPr>
          <a:xfrm>
            <a:off x="14705280" y="1415613"/>
            <a:ext cx="3204115" cy="556450"/>
            <a:chOff x="-2159" y="0"/>
            <a:chExt cx="4272153" cy="741934"/>
          </a:xfrm>
        </p:grpSpPr>
        <p:sp>
          <p:nvSpPr>
            <p:cNvPr id="280" name="Google Shape;280;p9"/>
            <p:cNvSpPr/>
            <p:nvPr/>
          </p:nvSpPr>
          <p:spPr>
            <a:xfrm>
              <a:off x="25400" y="25400"/>
              <a:ext cx="4219194" cy="691134"/>
            </a:xfrm>
            <a:custGeom>
              <a:rect b="b" l="l" r="r" t="t"/>
              <a:pathLst>
                <a:path extrusionOk="0" h="691134" w="4219194">
                  <a:moveTo>
                    <a:pt x="0" y="0"/>
                  </a:moveTo>
                  <a:lnTo>
                    <a:pt x="3857752" y="0"/>
                  </a:lnTo>
                  <a:lnTo>
                    <a:pt x="4219194" y="345567"/>
                  </a:lnTo>
                  <a:lnTo>
                    <a:pt x="3857752" y="691134"/>
                  </a:lnTo>
                  <a:lnTo>
                    <a:pt x="0" y="691134"/>
                  </a:lnTo>
                  <a:lnTo>
                    <a:pt x="361442" y="345567"/>
                  </a:lnTo>
                  <a:close/>
                </a:path>
              </a:pathLst>
            </a:custGeom>
            <a:solidFill>
              <a:srgbClr val="008000">
                <a:alpha val="49019"/>
              </a:srgbClr>
            </a:solidFill>
            <a:ln>
              <a:noFill/>
            </a:ln>
          </p:spPr>
        </p:sp>
        <p:sp>
          <p:nvSpPr>
            <p:cNvPr id="281" name="Google Shape;281;p9"/>
            <p:cNvSpPr/>
            <p:nvPr/>
          </p:nvSpPr>
          <p:spPr>
            <a:xfrm>
              <a:off x="-2159" y="0"/>
              <a:ext cx="4272153" cy="741934"/>
            </a:xfrm>
            <a:custGeom>
              <a:rect b="b" l="l" r="r" t="t"/>
              <a:pathLst>
                <a:path extrusionOk="0" h="741934" w="4272153">
                  <a:moveTo>
                    <a:pt x="27559" y="0"/>
                  </a:moveTo>
                  <a:lnTo>
                    <a:pt x="3885311" y="0"/>
                  </a:lnTo>
                  <a:cubicBezTo>
                    <a:pt x="3891788" y="0"/>
                    <a:pt x="3898138" y="2540"/>
                    <a:pt x="3902837" y="6985"/>
                  </a:cubicBezTo>
                  <a:lnTo>
                    <a:pt x="4264279" y="352679"/>
                  </a:lnTo>
                  <a:cubicBezTo>
                    <a:pt x="4269232" y="357505"/>
                    <a:pt x="4272153" y="364109"/>
                    <a:pt x="4272153" y="371094"/>
                  </a:cubicBezTo>
                  <a:cubicBezTo>
                    <a:pt x="4272153" y="378079"/>
                    <a:pt x="4269359" y="384683"/>
                    <a:pt x="4264279" y="389509"/>
                  </a:cubicBezTo>
                  <a:lnTo>
                    <a:pt x="3902964" y="734949"/>
                  </a:lnTo>
                  <a:cubicBezTo>
                    <a:pt x="3898265" y="739521"/>
                    <a:pt x="3891915" y="741934"/>
                    <a:pt x="3885438" y="741934"/>
                  </a:cubicBezTo>
                  <a:lnTo>
                    <a:pt x="27559" y="741934"/>
                  </a:lnTo>
                  <a:cubicBezTo>
                    <a:pt x="17145" y="741934"/>
                    <a:pt x="7874" y="735584"/>
                    <a:pt x="3937" y="725932"/>
                  </a:cubicBezTo>
                  <a:cubicBezTo>
                    <a:pt x="0" y="716280"/>
                    <a:pt x="2413" y="705231"/>
                    <a:pt x="9906" y="698119"/>
                  </a:cubicBezTo>
                  <a:lnTo>
                    <a:pt x="371348" y="352679"/>
                  </a:lnTo>
                  <a:lnTo>
                    <a:pt x="388874" y="371094"/>
                  </a:lnTo>
                  <a:lnTo>
                    <a:pt x="371348" y="389509"/>
                  </a:lnTo>
                  <a:lnTo>
                    <a:pt x="10033" y="43815"/>
                  </a:lnTo>
                  <a:cubicBezTo>
                    <a:pt x="2540" y="36576"/>
                    <a:pt x="127" y="25527"/>
                    <a:pt x="3937" y="16002"/>
                  </a:cubicBezTo>
                  <a:cubicBezTo>
                    <a:pt x="7747" y="6477"/>
                    <a:pt x="17145" y="0"/>
                    <a:pt x="27559" y="0"/>
                  </a:cubicBezTo>
                  <a:moveTo>
                    <a:pt x="27559" y="50800"/>
                  </a:moveTo>
                  <a:lnTo>
                    <a:pt x="27559" y="25400"/>
                  </a:lnTo>
                  <a:lnTo>
                    <a:pt x="45085" y="6985"/>
                  </a:lnTo>
                  <a:lnTo>
                    <a:pt x="406527" y="352679"/>
                  </a:lnTo>
                  <a:cubicBezTo>
                    <a:pt x="411480" y="357505"/>
                    <a:pt x="414401" y="364109"/>
                    <a:pt x="414401" y="371094"/>
                  </a:cubicBezTo>
                  <a:cubicBezTo>
                    <a:pt x="414401" y="378079"/>
                    <a:pt x="411607" y="384683"/>
                    <a:pt x="406527" y="389509"/>
                  </a:cubicBezTo>
                  <a:lnTo>
                    <a:pt x="45085" y="734949"/>
                  </a:lnTo>
                  <a:lnTo>
                    <a:pt x="27559" y="716661"/>
                  </a:lnTo>
                  <a:lnTo>
                    <a:pt x="27559" y="691261"/>
                  </a:lnTo>
                  <a:lnTo>
                    <a:pt x="3885311" y="691261"/>
                  </a:lnTo>
                  <a:lnTo>
                    <a:pt x="3885311" y="716661"/>
                  </a:lnTo>
                  <a:lnTo>
                    <a:pt x="3867785" y="698246"/>
                  </a:lnTo>
                  <a:lnTo>
                    <a:pt x="4229227" y="352679"/>
                  </a:lnTo>
                  <a:lnTo>
                    <a:pt x="4246753" y="371094"/>
                  </a:lnTo>
                  <a:lnTo>
                    <a:pt x="4229227" y="389509"/>
                  </a:lnTo>
                  <a:lnTo>
                    <a:pt x="3867785" y="43815"/>
                  </a:lnTo>
                  <a:lnTo>
                    <a:pt x="3885311" y="25400"/>
                  </a:lnTo>
                  <a:lnTo>
                    <a:pt x="3885311" y="50800"/>
                  </a:lnTo>
                  <a:lnTo>
                    <a:pt x="27559" y="50800"/>
                  </a:lnTo>
                  <a:close/>
                </a:path>
              </a:pathLst>
            </a:custGeom>
            <a:solidFill>
              <a:srgbClr val="008000">
                <a:alpha val="4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2" name="Google Shape;282;p9"/>
          <p:cNvSpPr txBox="1"/>
          <p:nvPr/>
        </p:nvSpPr>
        <p:spPr>
          <a:xfrm>
            <a:off x="15044386" y="1447425"/>
            <a:ext cx="2518000" cy="464300"/>
          </a:xfrm>
          <a:prstGeom prst="rect">
            <a:avLst/>
          </a:prstGeom>
          <a:noFill/>
          <a:ln>
            <a:noFill/>
          </a:ln>
        </p:spPr>
        <p:txBody>
          <a:bodyPr anchorCtr="0" anchor="t" bIns="0" lIns="0" spcFirstLastPara="1" rIns="0" wrap="square" tIns="0">
            <a:spAutoFit/>
          </a:bodyPr>
          <a:lstStyle/>
          <a:p>
            <a:pPr indent="0" lvl="0" marL="0" marR="0" rtl="0" algn="ctr">
              <a:lnSpc>
                <a:spcPct val="108000"/>
              </a:lnSpc>
              <a:spcBef>
                <a:spcPts val="0"/>
              </a:spcBef>
              <a:spcAft>
                <a:spcPts val="0"/>
              </a:spcAft>
              <a:buNone/>
            </a:pPr>
            <a:r>
              <a:rPr b="1" i="0" lang="en-US" sz="1800" u="none" cap="none" strike="noStrike">
                <a:solidFill>
                  <a:srgbClr val="FFFFFF"/>
                </a:solidFill>
                <a:latin typeface="Arial"/>
                <a:ea typeface="Arial"/>
                <a:cs typeface="Arial"/>
                <a:sym typeface="Arial"/>
              </a:rPr>
              <a:t>Impact</a:t>
            </a:r>
            <a:endParaRPr/>
          </a:p>
        </p:txBody>
      </p:sp>
      <p:grpSp>
        <p:nvGrpSpPr>
          <p:cNvPr id="283" name="Google Shape;283;p9"/>
          <p:cNvGrpSpPr/>
          <p:nvPr/>
        </p:nvGrpSpPr>
        <p:grpSpPr>
          <a:xfrm>
            <a:off x="14770530" y="2163481"/>
            <a:ext cx="3202496" cy="7800595"/>
            <a:chOff x="0" y="0"/>
            <a:chExt cx="4269994" cy="10400792"/>
          </a:xfrm>
        </p:grpSpPr>
        <p:sp>
          <p:nvSpPr>
            <p:cNvPr id="284" name="Google Shape;284;p9"/>
            <p:cNvSpPr/>
            <p:nvPr/>
          </p:nvSpPr>
          <p:spPr>
            <a:xfrm>
              <a:off x="25400" y="25400"/>
              <a:ext cx="4219194" cy="10349992"/>
            </a:xfrm>
            <a:custGeom>
              <a:rect b="b" l="l" r="r" t="t"/>
              <a:pathLst>
                <a:path extrusionOk="0" h="10349992" w="4219194">
                  <a:moveTo>
                    <a:pt x="0" y="707009"/>
                  </a:moveTo>
                  <a:cubicBezTo>
                    <a:pt x="0" y="316484"/>
                    <a:pt x="314833" y="0"/>
                    <a:pt x="703199" y="0"/>
                  </a:cubicBezTo>
                  <a:lnTo>
                    <a:pt x="3515995" y="0"/>
                  </a:lnTo>
                  <a:cubicBezTo>
                    <a:pt x="3904361" y="0"/>
                    <a:pt x="4219194" y="316484"/>
                    <a:pt x="4219194" y="707009"/>
                  </a:cubicBezTo>
                  <a:lnTo>
                    <a:pt x="4219194" y="9642983"/>
                  </a:lnTo>
                  <a:cubicBezTo>
                    <a:pt x="4219194" y="10033381"/>
                    <a:pt x="3904361" y="10349992"/>
                    <a:pt x="3515995" y="10349992"/>
                  </a:cubicBezTo>
                  <a:lnTo>
                    <a:pt x="703199" y="10349992"/>
                  </a:lnTo>
                  <a:cubicBezTo>
                    <a:pt x="314833" y="10349992"/>
                    <a:pt x="0" y="10033508"/>
                    <a:pt x="0" y="9642983"/>
                  </a:cubicBezTo>
                  <a:close/>
                </a:path>
              </a:pathLst>
            </a:custGeom>
            <a:solidFill>
              <a:srgbClr val="BEDEB9">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9"/>
            <p:cNvSpPr/>
            <p:nvPr/>
          </p:nvSpPr>
          <p:spPr>
            <a:xfrm>
              <a:off x="0" y="0"/>
              <a:ext cx="4269994" cy="10400792"/>
            </a:xfrm>
            <a:custGeom>
              <a:rect b="b" l="l" r="r" t="t"/>
              <a:pathLst>
                <a:path extrusionOk="0" h="10400792" w="4269994">
                  <a:moveTo>
                    <a:pt x="0" y="732409"/>
                  </a:moveTo>
                  <a:cubicBezTo>
                    <a:pt x="0" y="328041"/>
                    <a:pt x="326136" y="0"/>
                    <a:pt x="728599" y="0"/>
                  </a:cubicBezTo>
                  <a:lnTo>
                    <a:pt x="3541395" y="0"/>
                  </a:lnTo>
                  <a:lnTo>
                    <a:pt x="3541395" y="25400"/>
                  </a:lnTo>
                  <a:lnTo>
                    <a:pt x="3541395" y="0"/>
                  </a:lnTo>
                  <a:lnTo>
                    <a:pt x="3541395" y="25400"/>
                  </a:lnTo>
                  <a:lnTo>
                    <a:pt x="3541395" y="0"/>
                  </a:lnTo>
                  <a:cubicBezTo>
                    <a:pt x="3943985" y="0"/>
                    <a:pt x="4269994" y="328041"/>
                    <a:pt x="4269994" y="732409"/>
                  </a:cubicBezTo>
                  <a:lnTo>
                    <a:pt x="4244594" y="732409"/>
                  </a:lnTo>
                  <a:lnTo>
                    <a:pt x="4269994" y="732409"/>
                  </a:lnTo>
                  <a:lnTo>
                    <a:pt x="4269994" y="9668383"/>
                  </a:lnTo>
                  <a:lnTo>
                    <a:pt x="4244594" y="9668383"/>
                  </a:lnTo>
                  <a:lnTo>
                    <a:pt x="4269994" y="9668383"/>
                  </a:lnTo>
                  <a:cubicBezTo>
                    <a:pt x="4269994" y="10072751"/>
                    <a:pt x="3943858" y="10400792"/>
                    <a:pt x="3541395" y="10400792"/>
                  </a:cubicBezTo>
                  <a:lnTo>
                    <a:pt x="3541395" y="10375392"/>
                  </a:lnTo>
                  <a:lnTo>
                    <a:pt x="3541395" y="10400792"/>
                  </a:lnTo>
                  <a:lnTo>
                    <a:pt x="728599" y="10400792"/>
                  </a:lnTo>
                  <a:lnTo>
                    <a:pt x="728599" y="10375392"/>
                  </a:lnTo>
                  <a:lnTo>
                    <a:pt x="728599" y="10400792"/>
                  </a:lnTo>
                  <a:cubicBezTo>
                    <a:pt x="326136" y="10400792"/>
                    <a:pt x="0" y="10072751"/>
                    <a:pt x="0" y="9668383"/>
                  </a:cubicBezTo>
                  <a:lnTo>
                    <a:pt x="0" y="732409"/>
                  </a:lnTo>
                  <a:lnTo>
                    <a:pt x="25400" y="732409"/>
                  </a:lnTo>
                  <a:lnTo>
                    <a:pt x="0" y="732409"/>
                  </a:lnTo>
                  <a:moveTo>
                    <a:pt x="50800" y="732409"/>
                  </a:moveTo>
                  <a:lnTo>
                    <a:pt x="50800" y="9668383"/>
                  </a:lnTo>
                  <a:lnTo>
                    <a:pt x="25400" y="9668383"/>
                  </a:lnTo>
                  <a:lnTo>
                    <a:pt x="50800" y="9668383"/>
                  </a:lnTo>
                  <a:cubicBezTo>
                    <a:pt x="50800" y="10044938"/>
                    <a:pt x="354457" y="10349992"/>
                    <a:pt x="728599" y="10349992"/>
                  </a:cubicBezTo>
                  <a:lnTo>
                    <a:pt x="3541395" y="10349992"/>
                  </a:lnTo>
                  <a:cubicBezTo>
                    <a:pt x="3915664" y="10349992"/>
                    <a:pt x="4219194" y="10044938"/>
                    <a:pt x="4219194" y="9668383"/>
                  </a:cubicBezTo>
                  <a:lnTo>
                    <a:pt x="4219194" y="732409"/>
                  </a:lnTo>
                  <a:cubicBezTo>
                    <a:pt x="4219194" y="355854"/>
                    <a:pt x="3915664" y="50800"/>
                    <a:pt x="3541395" y="50800"/>
                  </a:cubicBezTo>
                  <a:lnTo>
                    <a:pt x="728599" y="50800"/>
                  </a:lnTo>
                  <a:lnTo>
                    <a:pt x="728599" y="25400"/>
                  </a:lnTo>
                  <a:lnTo>
                    <a:pt x="728599" y="50800"/>
                  </a:lnTo>
                  <a:cubicBezTo>
                    <a:pt x="354457" y="50800"/>
                    <a:pt x="50800" y="355854"/>
                    <a:pt x="50800" y="732409"/>
                  </a:cubicBezTo>
                  <a:close/>
                </a:path>
              </a:pathLst>
            </a:custGeom>
            <a:solidFill>
              <a:srgbClr val="DEEEE1">
                <a:alpha val="8901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6" name="Google Shape;286;p9"/>
          <p:cNvSpPr txBox="1"/>
          <p:nvPr/>
        </p:nvSpPr>
        <p:spPr>
          <a:xfrm>
            <a:off x="549544" y="2309180"/>
            <a:ext cx="2743500" cy="7622400"/>
          </a:xfrm>
          <a:prstGeom prst="rect">
            <a:avLst/>
          </a:prstGeom>
          <a:noFill/>
          <a:ln>
            <a:noFill/>
          </a:ln>
        </p:spPr>
        <p:txBody>
          <a:bodyPr anchorCtr="0" anchor="t" bIns="0" lIns="0" spcFirstLastPara="1" rIns="0" wrap="square" tIns="0">
            <a:spAutoFit/>
          </a:bodyPr>
          <a:lstStyle/>
          <a:p>
            <a:pPr indent="-164253" lvl="2" marL="53086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Funding:</a:t>
            </a:r>
            <a:r>
              <a:rPr i="0" lang="en-US" sz="2000" u="none" cap="none" strike="noStrike">
                <a:solidFill>
                  <a:srgbClr val="000000"/>
                </a:solidFill>
                <a:latin typeface="Times New Roman"/>
                <a:ea typeface="Times New Roman"/>
                <a:cs typeface="Times New Roman"/>
                <a:sym typeface="Times New Roman"/>
              </a:rPr>
              <a:t> Financial resources from government and non-government sources.</a:t>
            </a:r>
            <a:endParaRPr sz="2000">
              <a:latin typeface="Times New Roman"/>
              <a:ea typeface="Times New Roman"/>
              <a:cs typeface="Times New Roman"/>
              <a:sym typeface="Times New Roman"/>
            </a:endParaRPr>
          </a:p>
          <a:p>
            <a:pPr indent="-164253" lvl="2" marL="53086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Expertise:</a:t>
            </a:r>
            <a:r>
              <a:rPr i="0" lang="en-US" sz="2000" u="none" cap="none" strike="noStrike">
                <a:solidFill>
                  <a:srgbClr val="000000"/>
                </a:solidFill>
                <a:latin typeface="Times New Roman"/>
                <a:ea typeface="Times New Roman"/>
                <a:cs typeface="Times New Roman"/>
                <a:sym typeface="Times New Roman"/>
              </a:rPr>
              <a:t> Knowledge and experience from CRISP &amp; Living Landscape members and other experts.</a:t>
            </a:r>
            <a:endParaRPr sz="2000">
              <a:latin typeface="Times New Roman"/>
              <a:ea typeface="Times New Roman"/>
              <a:cs typeface="Times New Roman"/>
              <a:sym typeface="Times New Roman"/>
            </a:endParaRPr>
          </a:p>
          <a:p>
            <a:pPr indent="-164253" lvl="2" marL="53086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Government Collaboration:</a:t>
            </a:r>
            <a:r>
              <a:rPr i="0" lang="en-US" sz="2000" u="none" cap="none" strike="noStrike">
                <a:solidFill>
                  <a:srgbClr val="000000"/>
                </a:solidFill>
                <a:latin typeface="Times New Roman"/>
                <a:ea typeface="Times New Roman"/>
                <a:cs typeface="Times New Roman"/>
                <a:sym typeface="Times New Roman"/>
              </a:rPr>
              <a:t> Partnerships with local and state government bodies.</a:t>
            </a:r>
            <a:endParaRPr sz="2000">
              <a:latin typeface="Times New Roman"/>
              <a:ea typeface="Times New Roman"/>
              <a:cs typeface="Times New Roman"/>
              <a:sym typeface="Times New Roman"/>
            </a:endParaRPr>
          </a:p>
          <a:p>
            <a:pPr indent="-164253" lvl="2" marL="530860" marR="0" rtl="0" algn="l">
              <a:lnSpc>
                <a:spcPct val="108000"/>
              </a:lnSpc>
              <a:spcBef>
                <a:spcPts val="0"/>
              </a:spcBef>
              <a:spcAft>
                <a:spcPts val="0"/>
              </a:spcAft>
              <a:buClr>
                <a:srgbClr val="000000"/>
              </a:buClr>
              <a:buSzPts val="2000"/>
              <a:buFont typeface="Arial"/>
              <a:buChar char="⚬"/>
            </a:pPr>
            <a:r>
              <a:rPr b="1" i="0" lang="en-US" sz="2000" u="none" cap="none" strike="noStrike">
                <a:solidFill>
                  <a:srgbClr val="000000"/>
                </a:solidFill>
                <a:latin typeface="Times New Roman"/>
                <a:ea typeface="Times New Roman"/>
                <a:cs typeface="Times New Roman"/>
                <a:sym typeface="Times New Roman"/>
              </a:rPr>
              <a:t>Community Engagement:</a:t>
            </a:r>
            <a:r>
              <a:rPr i="0" lang="en-US" sz="2000" u="none" cap="none" strike="noStrike">
                <a:solidFill>
                  <a:srgbClr val="000000"/>
                </a:solidFill>
                <a:latin typeface="Times New Roman"/>
                <a:ea typeface="Times New Roman"/>
                <a:cs typeface="Times New Roman"/>
                <a:sym typeface="Times New Roman"/>
              </a:rPr>
              <a:t> Participation and input from local communities and grassroots institutions.</a:t>
            </a:r>
            <a:endParaRPr sz="2000">
              <a:latin typeface="Times New Roman"/>
              <a:ea typeface="Times New Roman"/>
              <a:cs typeface="Times New Roman"/>
              <a:sym typeface="Times New Roman"/>
            </a:endParaRPr>
          </a:p>
        </p:txBody>
      </p:sp>
      <p:sp>
        <p:nvSpPr>
          <p:cNvPr id="287" name="Google Shape;287;p9"/>
          <p:cNvSpPr txBox="1"/>
          <p:nvPr/>
        </p:nvSpPr>
        <p:spPr>
          <a:xfrm>
            <a:off x="490055" y="558400"/>
            <a:ext cx="17473450" cy="995134"/>
          </a:xfrm>
          <a:prstGeom prst="rect">
            <a:avLst/>
          </a:prstGeom>
          <a:noFill/>
          <a:ln>
            <a:noFill/>
          </a:ln>
        </p:spPr>
        <p:txBody>
          <a:bodyPr anchorCtr="0" anchor="t" bIns="0" lIns="0" spcFirstLastPara="1" rIns="0" wrap="square" tIns="0">
            <a:spAutoFit/>
          </a:bodyPr>
          <a:lstStyle/>
          <a:p>
            <a:pPr indent="0" lvl="0" marL="0" marR="0" rtl="0" algn="ctr">
              <a:lnSpc>
                <a:spcPct val="107972"/>
              </a:lnSpc>
              <a:spcBef>
                <a:spcPts val="0"/>
              </a:spcBef>
              <a:spcAft>
                <a:spcPts val="0"/>
              </a:spcAft>
              <a:buNone/>
            </a:pPr>
            <a:r>
              <a:rPr b="1" i="0" lang="en-US" sz="2960" u="none" cap="none" strike="noStrike">
                <a:solidFill>
                  <a:srgbClr val="FFFFFF"/>
                </a:solidFill>
                <a:latin typeface="Arial"/>
                <a:ea typeface="Arial"/>
                <a:cs typeface="Arial"/>
                <a:sym typeface="Arial"/>
              </a:rPr>
              <a:t>Theory of change - Strengthening PESA &amp; FRA Coordination and Collaborations</a:t>
            </a:r>
            <a:endParaRPr/>
          </a:p>
          <a:p>
            <a:pPr indent="0" lvl="0" marL="0" marR="0" rtl="0" algn="ctr">
              <a:lnSpc>
                <a:spcPct val="141722"/>
              </a:lnSpc>
              <a:spcBef>
                <a:spcPts val="0"/>
              </a:spcBef>
              <a:spcAft>
                <a:spcPts val="0"/>
              </a:spcAft>
              <a:buNone/>
            </a:pPr>
            <a:r>
              <a:t/>
            </a:r>
            <a:endParaRPr b="1" i="0" sz="2960" u="none" cap="none" strike="noStrike">
              <a:solidFill>
                <a:srgbClr val="FFFFFF"/>
              </a:solidFill>
              <a:latin typeface="Arial"/>
              <a:ea typeface="Arial"/>
              <a:cs typeface="Arial"/>
              <a:sym typeface="Arial"/>
            </a:endParaRPr>
          </a:p>
        </p:txBody>
      </p:sp>
      <p:sp>
        <p:nvSpPr>
          <p:cNvPr id="288" name="Google Shape;288;p9"/>
          <p:cNvSpPr txBox="1"/>
          <p:nvPr/>
        </p:nvSpPr>
        <p:spPr>
          <a:xfrm>
            <a:off x="14814602" y="2489740"/>
            <a:ext cx="2912700" cy="7050600"/>
          </a:xfrm>
          <a:prstGeom prst="rect">
            <a:avLst/>
          </a:prstGeom>
          <a:noFill/>
          <a:ln>
            <a:noFill/>
          </a:ln>
        </p:spPr>
        <p:txBody>
          <a:bodyPr anchorCtr="0" anchor="t" bIns="0" lIns="0" spcFirstLastPara="1" rIns="0" wrap="square" tIns="0">
            <a:spAutoFit/>
          </a:bodyPr>
          <a:lstStyle/>
          <a:p>
            <a:pPr indent="-151764" lvl="2" marL="464819" marR="0" rtl="0" algn="l">
              <a:lnSpc>
                <a:spcPct val="108000"/>
              </a:lnSpc>
              <a:spcBef>
                <a:spcPts val="0"/>
              </a:spcBef>
              <a:spcAft>
                <a:spcPts val="0"/>
              </a:spcAft>
              <a:buClr>
                <a:srgbClr val="000000"/>
              </a:buClr>
              <a:buSzPts val="1850"/>
              <a:buFont typeface="Arial"/>
              <a:buChar char="⚬"/>
            </a:pPr>
            <a:r>
              <a:rPr b="1" i="0" lang="en-US" sz="1850" u="none" cap="none" strike="noStrike">
                <a:solidFill>
                  <a:srgbClr val="000000"/>
                </a:solidFill>
                <a:latin typeface="Times New Roman"/>
                <a:ea typeface="Times New Roman"/>
                <a:cs typeface="Times New Roman"/>
                <a:sym typeface="Times New Roman"/>
              </a:rPr>
              <a:t>Sustainable Community Development:</a:t>
            </a:r>
            <a:r>
              <a:rPr i="0" lang="en-US" sz="1850" u="none" cap="none" strike="noStrike">
                <a:solidFill>
                  <a:srgbClr val="000000"/>
                </a:solidFill>
                <a:latin typeface="Times New Roman"/>
                <a:ea typeface="Times New Roman"/>
                <a:cs typeface="Times New Roman"/>
                <a:sym typeface="Times New Roman"/>
              </a:rPr>
              <a:t> Long-term improvements in living standards and community well-being.</a:t>
            </a:r>
            <a:endParaRPr sz="1850">
              <a:latin typeface="Times New Roman"/>
              <a:ea typeface="Times New Roman"/>
              <a:cs typeface="Times New Roman"/>
              <a:sym typeface="Times New Roman"/>
            </a:endParaRPr>
          </a:p>
          <a:p>
            <a:pPr indent="-151764" lvl="2" marL="464819" marR="0" rtl="0" algn="l">
              <a:lnSpc>
                <a:spcPct val="108000"/>
              </a:lnSpc>
              <a:spcBef>
                <a:spcPts val="0"/>
              </a:spcBef>
              <a:spcAft>
                <a:spcPts val="0"/>
              </a:spcAft>
              <a:buClr>
                <a:srgbClr val="000000"/>
              </a:buClr>
              <a:buSzPts val="1850"/>
              <a:buFont typeface="Arial"/>
              <a:buChar char="⚬"/>
            </a:pPr>
            <a:r>
              <a:rPr b="1" i="0" lang="en-US" sz="1850" u="none" cap="none" strike="noStrike">
                <a:solidFill>
                  <a:srgbClr val="000000"/>
                </a:solidFill>
                <a:latin typeface="Times New Roman"/>
                <a:ea typeface="Times New Roman"/>
                <a:cs typeface="Times New Roman"/>
                <a:sym typeface="Times New Roman"/>
              </a:rPr>
              <a:t>Reduced Inequality:</a:t>
            </a:r>
            <a:r>
              <a:rPr i="0" lang="en-US" sz="1850" u="none" cap="none" strike="noStrike">
                <a:solidFill>
                  <a:srgbClr val="000000"/>
                </a:solidFill>
                <a:latin typeface="Times New Roman"/>
                <a:ea typeface="Times New Roman"/>
                <a:cs typeface="Times New Roman"/>
                <a:sym typeface="Times New Roman"/>
              </a:rPr>
              <a:t> More equitable access to services and opportunities for Tribal community members.</a:t>
            </a:r>
            <a:endParaRPr sz="1850">
              <a:latin typeface="Times New Roman"/>
              <a:ea typeface="Times New Roman"/>
              <a:cs typeface="Times New Roman"/>
              <a:sym typeface="Times New Roman"/>
            </a:endParaRPr>
          </a:p>
          <a:p>
            <a:pPr indent="-151764" lvl="2" marL="464819" marR="0" rtl="0" algn="l">
              <a:lnSpc>
                <a:spcPct val="108000"/>
              </a:lnSpc>
              <a:spcBef>
                <a:spcPts val="0"/>
              </a:spcBef>
              <a:spcAft>
                <a:spcPts val="0"/>
              </a:spcAft>
              <a:buClr>
                <a:srgbClr val="000000"/>
              </a:buClr>
              <a:buSzPts val="1850"/>
              <a:buFont typeface="Arial"/>
              <a:buChar char="⚬"/>
            </a:pPr>
            <a:r>
              <a:rPr b="1" i="0" lang="en-US" sz="1850" u="none" cap="none" strike="noStrike">
                <a:solidFill>
                  <a:srgbClr val="000000"/>
                </a:solidFill>
                <a:latin typeface="Times New Roman"/>
                <a:ea typeface="Times New Roman"/>
                <a:cs typeface="Times New Roman"/>
                <a:sym typeface="Times New Roman"/>
              </a:rPr>
              <a:t>More vital Institutions:</a:t>
            </a:r>
            <a:r>
              <a:rPr i="0" lang="en-US" sz="1850" u="none" cap="none" strike="noStrike">
                <a:solidFill>
                  <a:srgbClr val="000000"/>
                </a:solidFill>
                <a:latin typeface="Times New Roman"/>
                <a:ea typeface="Times New Roman"/>
                <a:cs typeface="Times New Roman"/>
                <a:sym typeface="Times New Roman"/>
              </a:rPr>
              <a:t> Robust, accountable, and inclusive institutions that address local needs.</a:t>
            </a:r>
            <a:endParaRPr sz="1850">
              <a:latin typeface="Times New Roman"/>
              <a:ea typeface="Times New Roman"/>
              <a:cs typeface="Times New Roman"/>
              <a:sym typeface="Times New Roman"/>
            </a:endParaRPr>
          </a:p>
          <a:p>
            <a:pPr indent="-151764" lvl="2" marL="464819" marR="0" rtl="0" algn="l">
              <a:lnSpc>
                <a:spcPct val="108000"/>
              </a:lnSpc>
              <a:spcBef>
                <a:spcPts val="0"/>
              </a:spcBef>
              <a:spcAft>
                <a:spcPts val="0"/>
              </a:spcAft>
              <a:buClr>
                <a:srgbClr val="000000"/>
              </a:buClr>
              <a:buSzPts val="1850"/>
              <a:buFont typeface="Arial"/>
              <a:buChar char="⚬"/>
            </a:pPr>
            <a:r>
              <a:rPr b="1" i="0" lang="en-US" sz="1850" u="none" cap="none" strike="noStrike">
                <a:solidFill>
                  <a:srgbClr val="000000"/>
                </a:solidFill>
                <a:latin typeface="Times New Roman"/>
                <a:ea typeface="Times New Roman"/>
                <a:cs typeface="Times New Roman"/>
                <a:sym typeface="Times New Roman"/>
              </a:rPr>
              <a:t>Improved Standard of Living </a:t>
            </a:r>
            <a:r>
              <a:rPr i="0" lang="en-US" sz="1850" u="none" cap="none" strike="noStrike">
                <a:solidFill>
                  <a:srgbClr val="000000"/>
                </a:solidFill>
                <a:latin typeface="Times New Roman"/>
                <a:ea typeface="Times New Roman"/>
                <a:cs typeface="Times New Roman"/>
                <a:sym typeface="Times New Roman"/>
              </a:rPr>
              <a:t>among the Communities </a:t>
            </a:r>
            <a:endParaRPr sz="1850">
              <a:latin typeface="Times New Roman"/>
              <a:ea typeface="Times New Roman"/>
              <a:cs typeface="Times New Roman"/>
              <a:sym typeface="Times New Roman"/>
            </a:endParaRPr>
          </a:p>
          <a:p>
            <a:pPr indent="-151764" lvl="2" marL="464819" marR="0" rtl="0" algn="l">
              <a:lnSpc>
                <a:spcPct val="108000"/>
              </a:lnSpc>
              <a:spcBef>
                <a:spcPts val="0"/>
              </a:spcBef>
              <a:spcAft>
                <a:spcPts val="0"/>
              </a:spcAft>
              <a:buClr>
                <a:srgbClr val="000000"/>
              </a:buClr>
              <a:buSzPts val="1850"/>
              <a:buFont typeface="Arial"/>
              <a:buChar char="⚬"/>
            </a:pPr>
            <a:r>
              <a:rPr b="1" i="0" lang="en-US" sz="1850" u="none" cap="none" strike="noStrike">
                <a:solidFill>
                  <a:srgbClr val="000000"/>
                </a:solidFill>
                <a:latin typeface="Times New Roman"/>
                <a:ea typeface="Times New Roman"/>
                <a:cs typeface="Times New Roman"/>
                <a:sym typeface="Times New Roman"/>
              </a:rPr>
              <a:t>Reduced climate vulnerability  </a:t>
            </a:r>
            <a:r>
              <a:rPr i="0" lang="en-US" sz="1850" u="none" cap="none" strike="noStrike">
                <a:solidFill>
                  <a:srgbClr val="000000"/>
                </a:solidFill>
                <a:latin typeface="Times New Roman"/>
                <a:ea typeface="Times New Roman"/>
                <a:cs typeface="Times New Roman"/>
                <a:sym typeface="Times New Roman"/>
              </a:rPr>
              <a:t>among the Communities </a:t>
            </a:r>
            <a:endParaRPr sz="1850">
              <a:latin typeface="Times New Roman"/>
              <a:ea typeface="Times New Roman"/>
              <a:cs typeface="Times New Roman"/>
              <a:sym typeface="Times New Roman"/>
            </a:endParaRPr>
          </a:p>
          <a:p>
            <a:pPr indent="-151764" lvl="2" marL="464819" marR="0" rtl="0" algn="l">
              <a:lnSpc>
                <a:spcPct val="108000"/>
              </a:lnSpc>
              <a:spcBef>
                <a:spcPts val="0"/>
              </a:spcBef>
              <a:spcAft>
                <a:spcPts val="0"/>
              </a:spcAft>
              <a:buClr>
                <a:srgbClr val="000000"/>
              </a:buClr>
              <a:buSzPts val="1850"/>
              <a:buFont typeface="Arial"/>
              <a:buChar char="⚬"/>
            </a:pPr>
            <a:r>
              <a:rPr b="1" i="0" lang="en-US" sz="1850" u="none" cap="none" strike="noStrike">
                <a:solidFill>
                  <a:srgbClr val="000000"/>
                </a:solidFill>
                <a:latin typeface="Times New Roman"/>
                <a:ea typeface="Times New Roman"/>
                <a:cs typeface="Times New Roman"/>
                <a:sym typeface="Times New Roman"/>
              </a:rPr>
              <a:t>Improved Climate Actions</a:t>
            </a:r>
            <a:r>
              <a:rPr i="0" lang="en-US" sz="1850" u="none" cap="none" strike="noStrike">
                <a:solidFill>
                  <a:srgbClr val="000000"/>
                </a:solidFill>
                <a:latin typeface="Times New Roman"/>
                <a:ea typeface="Times New Roman"/>
                <a:cs typeface="Times New Roman"/>
                <a:sym typeface="Times New Roman"/>
              </a:rPr>
              <a:t> at Village level by the Communities </a:t>
            </a:r>
            <a:endParaRPr sz="1850">
              <a:latin typeface="Times New Roman"/>
              <a:ea typeface="Times New Roman"/>
              <a:cs typeface="Times New Roman"/>
              <a:sym typeface="Times New Roman"/>
            </a:endParaRPr>
          </a:p>
        </p:txBody>
      </p:sp>
      <p:sp>
        <p:nvSpPr>
          <p:cNvPr id="289" name="Google Shape;289;p9"/>
          <p:cNvSpPr txBox="1"/>
          <p:nvPr/>
        </p:nvSpPr>
        <p:spPr>
          <a:xfrm>
            <a:off x="11122112" y="2361190"/>
            <a:ext cx="3147900" cy="8176800"/>
          </a:xfrm>
          <a:prstGeom prst="rect">
            <a:avLst/>
          </a:prstGeom>
          <a:noFill/>
          <a:ln>
            <a:noFill/>
          </a:ln>
        </p:spPr>
        <p:txBody>
          <a:bodyPr anchorCtr="0" anchor="t" bIns="0" lIns="0" spcFirstLastPara="1" rIns="0" wrap="square" tIns="0">
            <a:spAutoFit/>
          </a:bodyPr>
          <a:lstStyle/>
          <a:p>
            <a:pPr indent="-148167" lvl="2" marL="482600" marR="0" rtl="0" algn="l">
              <a:lnSpc>
                <a:spcPct val="108000"/>
              </a:lnSpc>
              <a:spcBef>
                <a:spcPts val="0"/>
              </a:spcBef>
              <a:spcAft>
                <a:spcPts val="0"/>
              </a:spcAft>
              <a:buClr>
                <a:srgbClr val="000000"/>
              </a:buClr>
              <a:buSzPts val="1800"/>
              <a:buFont typeface="Arial"/>
              <a:buChar char="⚬"/>
            </a:pPr>
            <a:r>
              <a:rPr b="1" i="0" lang="en-US" sz="1800" u="none" cap="none" strike="noStrike">
                <a:solidFill>
                  <a:srgbClr val="000000"/>
                </a:solidFill>
                <a:latin typeface="Times New Roman"/>
                <a:ea typeface="Times New Roman"/>
                <a:cs typeface="Times New Roman"/>
                <a:sym typeface="Times New Roman"/>
              </a:rPr>
              <a:t>Enhanced Service Delivery &amp; Greater Institutional Collaboration:</a:t>
            </a:r>
            <a:r>
              <a:rPr i="0" lang="en-US" sz="1800" u="none" cap="none" strike="noStrike">
                <a:solidFill>
                  <a:srgbClr val="000000"/>
                </a:solidFill>
                <a:latin typeface="Times New Roman"/>
                <a:ea typeface="Times New Roman"/>
                <a:cs typeface="Times New Roman"/>
                <a:sym typeface="Times New Roman"/>
              </a:rPr>
              <a:t>More efficient and targeted services to community members , leading  to  Improved coordination and partnership among local institutions.</a:t>
            </a:r>
            <a:endParaRPr sz="1800">
              <a:latin typeface="Times New Roman"/>
              <a:ea typeface="Times New Roman"/>
              <a:cs typeface="Times New Roman"/>
              <a:sym typeface="Times New Roman"/>
            </a:endParaRPr>
          </a:p>
          <a:p>
            <a:pPr indent="-148167" lvl="2" marL="482600" marR="0" rtl="0" algn="l">
              <a:lnSpc>
                <a:spcPct val="108000"/>
              </a:lnSpc>
              <a:spcBef>
                <a:spcPts val="0"/>
              </a:spcBef>
              <a:spcAft>
                <a:spcPts val="0"/>
              </a:spcAft>
              <a:buClr>
                <a:srgbClr val="000000"/>
              </a:buClr>
              <a:buSzPts val="1800"/>
              <a:buFont typeface="Arial"/>
              <a:buChar char="⚬"/>
            </a:pPr>
            <a:r>
              <a:rPr b="1" i="0" lang="en-US" sz="1800" u="none" cap="none" strike="noStrike">
                <a:solidFill>
                  <a:srgbClr val="000000"/>
                </a:solidFill>
                <a:latin typeface="Times New Roman"/>
                <a:ea typeface="Times New Roman"/>
                <a:cs typeface="Times New Roman"/>
                <a:sym typeface="Times New Roman"/>
              </a:rPr>
              <a:t>Enhanced tribal</a:t>
            </a:r>
            <a:r>
              <a:rPr i="0" lang="en-US" sz="1800" u="none" cap="none" strike="noStrike">
                <a:solidFill>
                  <a:srgbClr val="000000"/>
                </a:solidFill>
                <a:latin typeface="Times New Roman"/>
                <a:ea typeface="Times New Roman"/>
                <a:cs typeface="Times New Roman"/>
                <a:sym typeface="Times New Roman"/>
              </a:rPr>
              <a:t> representation in decision-making &amp; ensure sustainable management of natural resources at the village level. </a:t>
            </a:r>
            <a:endParaRPr sz="1800">
              <a:latin typeface="Times New Roman"/>
              <a:ea typeface="Times New Roman"/>
              <a:cs typeface="Times New Roman"/>
              <a:sym typeface="Times New Roman"/>
            </a:endParaRPr>
          </a:p>
          <a:p>
            <a:pPr indent="-148167" lvl="2" marL="482600" marR="0" rtl="0" algn="l">
              <a:lnSpc>
                <a:spcPct val="108000"/>
              </a:lnSpc>
              <a:spcBef>
                <a:spcPts val="0"/>
              </a:spcBef>
              <a:spcAft>
                <a:spcPts val="0"/>
              </a:spcAft>
              <a:buClr>
                <a:srgbClr val="000000"/>
              </a:buClr>
              <a:buSzPts val="1800"/>
              <a:buFont typeface="Arial"/>
              <a:buChar char="⚬"/>
            </a:pPr>
            <a:r>
              <a:rPr b="1" i="0" lang="en-US" sz="1800" u="none" cap="none" strike="noStrike">
                <a:solidFill>
                  <a:srgbClr val="000000"/>
                </a:solidFill>
                <a:latin typeface="Times New Roman"/>
                <a:ea typeface="Times New Roman"/>
                <a:cs typeface="Times New Roman"/>
                <a:sym typeface="Times New Roman"/>
              </a:rPr>
              <a:t>Increased Public Trust: </a:t>
            </a:r>
            <a:r>
              <a:rPr i="0" lang="en-US" sz="1800" u="none" cap="none" strike="noStrike">
                <a:solidFill>
                  <a:srgbClr val="000000"/>
                </a:solidFill>
                <a:latin typeface="Times New Roman"/>
                <a:ea typeface="Times New Roman"/>
                <a:cs typeface="Times New Roman"/>
                <a:sym typeface="Times New Roman"/>
              </a:rPr>
              <a:t>Higher levels of trust in local institutions due to transparency and accountability.</a:t>
            </a:r>
            <a:endParaRPr sz="1800">
              <a:latin typeface="Times New Roman"/>
              <a:ea typeface="Times New Roman"/>
              <a:cs typeface="Times New Roman"/>
              <a:sym typeface="Times New Roman"/>
            </a:endParaRPr>
          </a:p>
          <a:p>
            <a:pPr indent="-148167" lvl="2" marL="482600" marR="0" rtl="0" algn="l">
              <a:lnSpc>
                <a:spcPct val="108000"/>
              </a:lnSpc>
              <a:spcBef>
                <a:spcPts val="0"/>
              </a:spcBef>
              <a:spcAft>
                <a:spcPts val="0"/>
              </a:spcAft>
              <a:buClr>
                <a:srgbClr val="000000"/>
              </a:buClr>
              <a:buSzPts val="1800"/>
              <a:buFont typeface="Arial"/>
              <a:buChar char="⚬"/>
            </a:pPr>
            <a:r>
              <a:rPr b="1" i="0" lang="en-US" sz="1800" u="none" cap="none" strike="noStrike">
                <a:solidFill>
                  <a:srgbClr val="000000"/>
                </a:solidFill>
                <a:latin typeface="Times New Roman"/>
                <a:ea typeface="Times New Roman"/>
                <a:cs typeface="Times New Roman"/>
                <a:sym typeface="Times New Roman"/>
              </a:rPr>
              <a:t>Strengthened Governance: </a:t>
            </a:r>
            <a:r>
              <a:rPr i="0" lang="en-US" sz="1800" u="none" cap="none" strike="noStrike">
                <a:solidFill>
                  <a:srgbClr val="000000"/>
                </a:solidFill>
                <a:latin typeface="Times New Roman"/>
                <a:ea typeface="Times New Roman"/>
                <a:cs typeface="Times New Roman"/>
                <a:sym typeface="Times New Roman"/>
              </a:rPr>
              <a:t>More practical and inclusive governance practices at the grassroots level.</a:t>
            </a:r>
            <a:endParaRPr sz="1800">
              <a:latin typeface="Times New Roman"/>
              <a:ea typeface="Times New Roman"/>
              <a:cs typeface="Times New Roman"/>
              <a:sym typeface="Times New Roman"/>
            </a:endParaRPr>
          </a:p>
          <a:p>
            <a:pPr indent="-225213" lvl="2" marL="675640" marR="0" rtl="0" algn="l">
              <a:lnSpc>
                <a:spcPct val="151200"/>
              </a:lnSpc>
              <a:spcBef>
                <a:spcPts val="0"/>
              </a:spcBef>
              <a:spcAft>
                <a:spcPts val="0"/>
              </a:spcAft>
              <a:buNone/>
            </a:pPr>
            <a:r>
              <a:t/>
            </a:r>
            <a:endParaRPr i="0" sz="1800" u="none" cap="none" strike="noStrike">
              <a:solidFill>
                <a:srgbClr val="000000"/>
              </a:solidFill>
              <a:latin typeface="Times New Roman"/>
              <a:ea typeface="Times New Roman"/>
              <a:cs typeface="Times New Roman"/>
              <a:sym typeface="Times New Roman"/>
            </a:endParaRPr>
          </a:p>
          <a:p>
            <a:pPr indent="-176952" lvl="2" marL="530860" marR="0" rtl="0" algn="l">
              <a:lnSpc>
                <a:spcPct val="108000"/>
              </a:lnSpc>
              <a:spcBef>
                <a:spcPts val="0"/>
              </a:spcBef>
              <a:spcAft>
                <a:spcPts val="0"/>
              </a:spcAft>
              <a:buNone/>
            </a:pPr>
            <a:r>
              <a:rPr i="0" lang="en-US" sz="1800" u="none" cap="none" strike="noStrike">
                <a:solidFill>
                  <a:srgbClr val="000000"/>
                </a:solidFill>
                <a:latin typeface="Times New Roman"/>
                <a:ea typeface="Times New Roman"/>
                <a:cs typeface="Times New Roman"/>
                <a:sym typeface="Times New Roman"/>
              </a:rPr>
              <a:t> </a:t>
            </a:r>
            <a:endParaRPr sz="1800">
              <a:latin typeface="Times New Roman"/>
              <a:ea typeface="Times New Roman"/>
              <a:cs typeface="Times New Roman"/>
              <a:sym typeface="Times New Roman"/>
            </a:endParaRPr>
          </a:p>
          <a:p>
            <a:pPr indent="-225213" lvl="2" marL="675640" marR="0" rtl="0" algn="l">
              <a:lnSpc>
                <a:spcPct val="137454"/>
              </a:lnSpc>
              <a:spcBef>
                <a:spcPts val="0"/>
              </a:spcBef>
              <a:spcAft>
                <a:spcPts val="0"/>
              </a:spcAft>
              <a:buNone/>
            </a:pPr>
            <a:r>
              <a:t/>
            </a:r>
            <a:endParaRPr i="0" sz="1800" u="none" cap="none" strike="noStrike">
              <a:solidFill>
                <a:srgbClr val="000000"/>
              </a:solidFill>
              <a:latin typeface="Times New Roman"/>
              <a:ea typeface="Times New Roman"/>
              <a:cs typeface="Times New Roman"/>
              <a:sym typeface="Times New Roman"/>
            </a:endParaRPr>
          </a:p>
        </p:txBody>
      </p:sp>
      <p:sp>
        <p:nvSpPr>
          <p:cNvPr id="290" name="Google Shape;290;p9"/>
          <p:cNvSpPr txBox="1"/>
          <p:nvPr/>
        </p:nvSpPr>
        <p:spPr>
          <a:xfrm>
            <a:off x="7441478" y="2361190"/>
            <a:ext cx="3243600" cy="7241400"/>
          </a:xfrm>
          <a:prstGeom prst="rect">
            <a:avLst/>
          </a:prstGeom>
          <a:noFill/>
          <a:ln>
            <a:noFill/>
          </a:ln>
        </p:spPr>
        <p:txBody>
          <a:bodyPr anchorCtr="0" anchor="t" bIns="0" lIns="0" spcFirstLastPara="1" rIns="0" wrap="square" tIns="0">
            <a:spAutoFit/>
          </a:bodyPr>
          <a:lstStyle/>
          <a:p>
            <a:pPr indent="-153661" lvl="2" marL="470319" marR="0" rtl="0" algn="l">
              <a:lnSpc>
                <a:spcPct val="108004"/>
              </a:lnSpc>
              <a:spcBef>
                <a:spcPts val="0"/>
              </a:spcBef>
              <a:spcAft>
                <a:spcPts val="0"/>
              </a:spcAft>
              <a:buClr>
                <a:srgbClr val="000000"/>
              </a:buClr>
              <a:buSzPts val="1900"/>
              <a:buFont typeface="Arial"/>
              <a:buChar char="⚬"/>
            </a:pPr>
            <a:r>
              <a:rPr b="1" i="0" lang="en-US" sz="1900" u="none" cap="none" strike="noStrike">
                <a:solidFill>
                  <a:srgbClr val="000000"/>
                </a:solidFill>
                <a:latin typeface="Times New Roman"/>
                <a:ea typeface="Times New Roman"/>
                <a:cs typeface="Times New Roman"/>
                <a:sym typeface="Times New Roman"/>
              </a:rPr>
              <a:t>Status Report</a:t>
            </a:r>
            <a:r>
              <a:rPr i="0" lang="en-US" sz="1900" u="none" cap="none" strike="noStrike">
                <a:solidFill>
                  <a:srgbClr val="000000"/>
                </a:solidFill>
                <a:latin typeface="Times New Roman"/>
                <a:ea typeface="Times New Roman"/>
                <a:cs typeface="Times New Roman"/>
                <a:sym typeface="Times New Roman"/>
              </a:rPr>
              <a:t> on PESA &amp; FRA Coordination &amp; Collaboration, Consultation report along with field visit report. </a:t>
            </a:r>
            <a:endParaRPr sz="1900">
              <a:latin typeface="Times New Roman"/>
              <a:ea typeface="Times New Roman"/>
              <a:cs typeface="Times New Roman"/>
              <a:sym typeface="Times New Roman"/>
            </a:endParaRPr>
          </a:p>
          <a:p>
            <a:pPr indent="-153661" lvl="2" marL="470319" marR="0" rtl="0" algn="l">
              <a:lnSpc>
                <a:spcPct val="108004"/>
              </a:lnSpc>
              <a:spcBef>
                <a:spcPts val="0"/>
              </a:spcBef>
              <a:spcAft>
                <a:spcPts val="0"/>
              </a:spcAft>
              <a:buClr>
                <a:srgbClr val="000000"/>
              </a:buClr>
              <a:buSzPts val="1900"/>
              <a:buFont typeface="Arial"/>
              <a:buChar char="⚬"/>
            </a:pPr>
            <a:r>
              <a:rPr b="1" i="0" lang="en-US" sz="1900" u="none" cap="none" strike="noStrike">
                <a:solidFill>
                  <a:srgbClr val="000000"/>
                </a:solidFill>
                <a:latin typeface="Times New Roman"/>
                <a:ea typeface="Times New Roman"/>
                <a:cs typeface="Times New Roman"/>
                <a:sym typeface="Times New Roman"/>
              </a:rPr>
              <a:t>Draft Action Plan</a:t>
            </a:r>
            <a:r>
              <a:rPr i="0" lang="en-US" sz="1900" u="none" cap="none" strike="noStrike">
                <a:solidFill>
                  <a:srgbClr val="000000"/>
                </a:solidFill>
                <a:latin typeface="Times New Roman"/>
                <a:ea typeface="Times New Roman"/>
                <a:cs typeface="Times New Roman"/>
                <a:sym typeface="Times New Roman"/>
              </a:rPr>
              <a:t> for PESA &amp; FRA Coordination &amp; Collaboration, Guidelines for SHG-Gram Panchayat Partnership &amp; Pilot Implementation Plan</a:t>
            </a:r>
            <a:endParaRPr sz="1900">
              <a:latin typeface="Times New Roman"/>
              <a:ea typeface="Times New Roman"/>
              <a:cs typeface="Times New Roman"/>
              <a:sym typeface="Times New Roman"/>
            </a:endParaRPr>
          </a:p>
          <a:p>
            <a:pPr indent="-153661" lvl="2" marL="470319" marR="0" rtl="0" algn="l">
              <a:lnSpc>
                <a:spcPct val="108004"/>
              </a:lnSpc>
              <a:spcBef>
                <a:spcPts val="0"/>
              </a:spcBef>
              <a:spcAft>
                <a:spcPts val="0"/>
              </a:spcAft>
              <a:buClr>
                <a:srgbClr val="000000"/>
              </a:buClr>
              <a:buSzPts val="1900"/>
              <a:buFont typeface="Arial"/>
              <a:buChar char="⚬"/>
            </a:pPr>
            <a:r>
              <a:rPr b="1" i="0" lang="en-US" sz="1900" u="none" cap="none" strike="noStrike">
                <a:solidFill>
                  <a:srgbClr val="000000"/>
                </a:solidFill>
                <a:latin typeface="Times New Roman"/>
                <a:ea typeface="Times New Roman"/>
                <a:cs typeface="Times New Roman"/>
                <a:sym typeface="Times New Roman"/>
              </a:rPr>
              <a:t>Identification </a:t>
            </a:r>
            <a:r>
              <a:rPr i="0" lang="en-US" sz="1900" u="none" cap="none" strike="noStrike">
                <a:solidFill>
                  <a:srgbClr val="000000"/>
                </a:solidFill>
                <a:latin typeface="Times New Roman"/>
                <a:ea typeface="Times New Roman"/>
                <a:cs typeface="Times New Roman"/>
                <a:sym typeface="Times New Roman"/>
              </a:rPr>
              <a:t>of blocks for pilot implementation </a:t>
            </a:r>
            <a:endParaRPr sz="1900">
              <a:latin typeface="Times New Roman"/>
              <a:ea typeface="Times New Roman"/>
              <a:cs typeface="Times New Roman"/>
              <a:sym typeface="Times New Roman"/>
            </a:endParaRPr>
          </a:p>
          <a:p>
            <a:pPr indent="-153661" lvl="2" marL="470319" marR="0" rtl="0" algn="l">
              <a:lnSpc>
                <a:spcPct val="108004"/>
              </a:lnSpc>
              <a:spcBef>
                <a:spcPts val="0"/>
              </a:spcBef>
              <a:spcAft>
                <a:spcPts val="0"/>
              </a:spcAft>
              <a:buClr>
                <a:srgbClr val="000000"/>
              </a:buClr>
              <a:buSzPts val="1900"/>
              <a:buFont typeface="Arial"/>
              <a:buChar char="⚬"/>
            </a:pPr>
            <a:r>
              <a:rPr b="1" i="0" lang="en-US" sz="1900" u="none" cap="none" strike="noStrike">
                <a:solidFill>
                  <a:srgbClr val="000000"/>
                </a:solidFill>
                <a:latin typeface="Times New Roman"/>
                <a:ea typeface="Times New Roman"/>
                <a:cs typeface="Times New Roman"/>
                <a:sym typeface="Times New Roman"/>
              </a:rPr>
              <a:t>Training Module</a:t>
            </a:r>
            <a:r>
              <a:rPr i="0" lang="en-US" sz="1900" u="none" cap="none" strike="noStrike">
                <a:solidFill>
                  <a:srgbClr val="000000"/>
                </a:solidFill>
                <a:latin typeface="Times New Roman"/>
                <a:ea typeface="Times New Roman"/>
                <a:cs typeface="Times New Roman"/>
                <a:sym typeface="Times New Roman"/>
              </a:rPr>
              <a:t> for PESA &amp; FRA Coordination &amp; Collaboration.</a:t>
            </a:r>
            <a:endParaRPr sz="1900">
              <a:latin typeface="Times New Roman"/>
              <a:ea typeface="Times New Roman"/>
              <a:cs typeface="Times New Roman"/>
              <a:sym typeface="Times New Roman"/>
            </a:endParaRPr>
          </a:p>
          <a:p>
            <a:pPr indent="-153661" lvl="2" marL="470319" marR="0" rtl="0" algn="l">
              <a:lnSpc>
                <a:spcPct val="108004"/>
              </a:lnSpc>
              <a:spcBef>
                <a:spcPts val="0"/>
              </a:spcBef>
              <a:spcAft>
                <a:spcPts val="0"/>
              </a:spcAft>
              <a:buClr>
                <a:srgbClr val="000000"/>
              </a:buClr>
              <a:buSzPts val="1900"/>
              <a:buFont typeface="Arial"/>
              <a:buChar char="⚬"/>
            </a:pPr>
            <a:r>
              <a:rPr b="1" i="0" lang="en-US" sz="1900" u="none" cap="none" strike="noStrike">
                <a:solidFill>
                  <a:srgbClr val="000000"/>
                </a:solidFill>
                <a:latin typeface="Times New Roman"/>
                <a:ea typeface="Times New Roman"/>
                <a:cs typeface="Times New Roman"/>
                <a:sym typeface="Times New Roman"/>
              </a:rPr>
              <a:t>Trained Personnel</a:t>
            </a:r>
            <a:r>
              <a:rPr i="0" lang="en-US" sz="1900" u="none" cap="none" strike="noStrike">
                <a:solidFill>
                  <a:srgbClr val="000000"/>
                </a:solidFill>
                <a:latin typeface="Times New Roman"/>
                <a:ea typeface="Times New Roman"/>
                <a:cs typeface="Times New Roman"/>
                <a:sym typeface="Times New Roman"/>
              </a:rPr>
              <a:t> Enhanced skills and knowledge among local institution representatives.</a:t>
            </a:r>
            <a:endParaRPr sz="1900">
              <a:latin typeface="Times New Roman"/>
              <a:ea typeface="Times New Roman"/>
              <a:cs typeface="Times New Roman"/>
              <a:sym typeface="Times New Roman"/>
            </a:endParaRPr>
          </a:p>
          <a:p>
            <a:pPr indent="-153661" lvl="2" marL="470319" marR="0" rtl="0" algn="l">
              <a:lnSpc>
                <a:spcPct val="108004"/>
              </a:lnSpc>
              <a:spcBef>
                <a:spcPts val="0"/>
              </a:spcBef>
              <a:spcAft>
                <a:spcPts val="0"/>
              </a:spcAft>
              <a:buClr>
                <a:srgbClr val="000000"/>
              </a:buClr>
              <a:buSzPts val="1900"/>
              <a:buFont typeface="Arial"/>
              <a:buChar char="⚬"/>
            </a:pPr>
            <a:r>
              <a:rPr i="0" lang="en-US" sz="1900" u="none" cap="none" strike="noStrike">
                <a:solidFill>
                  <a:srgbClr val="000000"/>
                </a:solidFill>
                <a:latin typeface="Times New Roman"/>
                <a:ea typeface="Times New Roman"/>
                <a:cs typeface="Times New Roman"/>
                <a:sym typeface="Times New Roman"/>
              </a:rPr>
              <a:t> </a:t>
            </a:r>
            <a:r>
              <a:rPr b="1" i="0" lang="en-US" sz="1900" u="none" cap="none" strike="noStrike">
                <a:solidFill>
                  <a:srgbClr val="000000"/>
                </a:solidFill>
                <a:latin typeface="Times New Roman"/>
                <a:ea typeface="Times New Roman"/>
                <a:cs typeface="Times New Roman"/>
                <a:sym typeface="Times New Roman"/>
              </a:rPr>
              <a:t>SoP on </a:t>
            </a:r>
            <a:r>
              <a:rPr i="0" lang="en-US" sz="1900" u="none" cap="none" strike="noStrike">
                <a:solidFill>
                  <a:srgbClr val="000000"/>
                </a:solidFill>
                <a:latin typeface="Times New Roman"/>
                <a:ea typeface="Times New Roman"/>
                <a:cs typeface="Times New Roman"/>
                <a:sym typeface="Times New Roman"/>
              </a:rPr>
              <a:t>ongoing support and hand-holding strategy and scaling up. </a:t>
            </a:r>
            <a:endParaRPr sz="1900">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2006-08-16T00:00:00Z</dcterms:created>
</cp:coreProperties>
</file>